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575" r:id="rId5"/>
    <p:sldId id="4430" r:id="rId6"/>
    <p:sldId id="1147" r:id="rId7"/>
    <p:sldId id="4435" r:id="rId8"/>
    <p:sldId id="4417" r:id="rId9"/>
    <p:sldId id="4439" r:id="rId10"/>
    <p:sldId id="4437" r:id="rId11"/>
    <p:sldId id="4440" r:id="rId12"/>
    <p:sldId id="680" r:id="rId13"/>
    <p:sldId id="4441" r:id="rId14"/>
    <p:sldId id="4429" r:id="rId15"/>
    <p:sldId id="4438" r:id="rId16"/>
    <p:sldId id="4442" r:id="rId17"/>
    <p:sldId id="4446" r:id="rId18"/>
    <p:sldId id="4443" r:id="rId19"/>
    <p:sldId id="4444" r:id="rId20"/>
    <p:sldId id="4445" r:id="rId21"/>
    <p:sldId id="4447" r:id="rId22"/>
    <p:sldId id="4421" r:id="rId23"/>
    <p:sldId id="4448" r:id="rId24"/>
    <p:sldId id="4449" r:id="rId25"/>
    <p:sldId id="4451" r:id="rId26"/>
    <p:sldId id="4450" r:id="rId27"/>
    <p:sldId id="583" r:id="rId28"/>
    <p:sldId id="574" r:id="rId29"/>
  </p:sldIdLst>
  <p:sldSz cx="12192000" cy="6858000"/>
  <p:notesSz cx="7010400" cy="92964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136"/>
    <a:srgbClr val="0D6469"/>
    <a:srgbClr val="F9AEC2"/>
    <a:srgbClr val="87A3A4"/>
    <a:srgbClr val="325D62"/>
    <a:srgbClr val="695D5C"/>
    <a:srgbClr val="EDDC01"/>
    <a:srgbClr val="A2A600"/>
    <a:srgbClr val="F6F8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148D97-9954-434A-8F07-A13AD6B43E6F}" v="1" dt="2020-03-05T03:47:48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87" autoAdjust="0"/>
    <p:restoredTop sz="86722" autoAdjust="0"/>
  </p:normalViewPr>
  <p:slideViewPr>
    <p:cSldViewPr snapToGrid="0" snapToObjects="1">
      <p:cViewPr>
        <p:scale>
          <a:sx n="103" d="100"/>
          <a:sy n="103" d="100"/>
        </p:scale>
        <p:origin x="-54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-2640"/>
    </p:cViewPr>
  </p:sorterViewPr>
  <p:notesViewPr>
    <p:cSldViewPr snapToGrid="0" snapToObjects="1">
      <p:cViewPr varScale="1">
        <p:scale>
          <a:sx n="51" d="100"/>
          <a:sy n="51" d="100"/>
        </p:scale>
        <p:origin x="266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8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4CD9-3755-6E48-97BE-F4AD583A5D47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5369-C703-9D42-AC58-02EB9F519683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2281-DDB9-A14E-8924-E648B5F33BF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A2F-4F44-6A43-962F-0DFD3FD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17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3A2F-4F44-6A43-962F-0DFD3FDCC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11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3A2F-4F44-6A43-962F-0DFD3FDCC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82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3A2F-4F44-6A43-962F-0DFD3FDCC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81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3A2F-4F44-6A43-962F-0DFD3FDCC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82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3A2F-4F44-6A43-962F-0DFD3FDCC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68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1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8.emf"/><Relationship Id="rId4" Type="http://schemas.openxmlformats.org/officeDocument/2006/relationships/image" Target="../media/image1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8.emf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8.emf"/><Relationship Id="rId4" Type="http://schemas.openxmlformats.org/officeDocument/2006/relationships/image" Target="../media/image1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725791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65104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2" y="293634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ABC205-3A68-D14B-AEF6-5045045AF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306" y="4733983"/>
            <a:ext cx="3233386" cy="1478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08440D-D3E5-C441-97FA-194CC50C2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8920"/>
            <a:ext cx="12190268" cy="1280160"/>
          </a:xfrm>
          <a:solidFill>
            <a:srgbClr val="A32136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705BE7-32FE-454E-B1DE-7F65876B1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BC35E038-4AB7-8C4D-8A28-B4C4CE456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9500" y="4803494"/>
            <a:ext cx="6615596" cy="128079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Q&amp;A instruction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0B3E5CE-A4ED-8042-A925-7BDE0E873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737" y="1608882"/>
            <a:ext cx="3054529" cy="2974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7F77A0-FEE6-F74B-AAED-F932838BD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3981"/>
          <a:stretch/>
        </p:blipFill>
        <p:spPr>
          <a:xfrm>
            <a:off x="459847" y="153325"/>
            <a:ext cx="6946330" cy="6704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1DFBD7F-6058-DB41-9FBF-C58EA0C08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8" t="2222" r="4735" b="10531"/>
          <a:stretch/>
        </p:blipFill>
        <p:spPr>
          <a:xfrm>
            <a:off x="3984625" y="3124200"/>
            <a:ext cx="1136650" cy="1146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-Q-Pilla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E6D02C5C-48E0-4547-B77D-5F1C1C87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2881"/>
            <a:ext cx="11430000" cy="769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399A37F-E49B-45AB-902F-F0981ED8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4800" y="6438900"/>
            <a:ext cx="457200" cy="41910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Calibri" panose="020F0502020204030204" pitchFamily="34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57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-Q-Mktg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11430000" cy="480060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Calibri" panose="020F0502020204030204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Calibri" panose="020F0502020204030204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Calibri" panose="020F050202020403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Calibri" panose="020F050202020403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918AA46E-13B3-45C1-9FDF-8570748A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2881"/>
            <a:ext cx="11430000" cy="769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328F91D-792B-42F8-8EA1-FE9440A3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4800" y="6438900"/>
            <a:ext cx="457200" cy="41910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Calibri" panose="020F0502020204030204" pitchFamily="34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7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Plain-Red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4000">
              <a:schemeClr val="tx1">
                <a:lumMod val="50000"/>
                <a:lumOff val="50000"/>
              </a:schemeClr>
            </a:gs>
            <a:gs pos="87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60823BB-10B7-3C46-A77D-6DD153127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" t="22123"/>
          <a:stretch/>
        </p:blipFill>
        <p:spPr>
          <a:xfrm>
            <a:off x="0" y="-1"/>
            <a:ext cx="9812216" cy="6868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16245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2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0762" y="393957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57235CD-AB3E-E649-81FE-AA8F0C57C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07" y="4533371"/>
            <a:ext cx="3252031" cy="1487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Plain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064980"/>
            <a:ext cx="10151166" cy="492883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0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24281" y="3939571"/>
            <a:ext cx="4046956" cy="309562"/>
          </a:xfrm>
        </p:spPr>
        <p:txBody>
          <a:bodyPr>
            <a:noAutofit/>
          </a:bodyPr>
          <a:lstStyle>
            <a:lvl1pPr marL="0" indent="0" algn="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19" y="4899927"/>
            <a:ext cx="3368968" cy="1540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1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17" y="3469962"/>
            <a:ext cx="10151166" cy="697628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4296587"/>
            <a:ext cx="10151166" cy="526774"/>
          </a:xfrm>
        </p:spPr>
        <p:txBody>
          <a:bodyPr>
            <a:normAutofit/>
          </a:bodyPr>
          <a:lstStyle>
            <a:lvl1pPr marL="0" indent="0" algn="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919" y="4899927"/>
            <a:ext cx="3346884" cy="154063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4185" y="4899927"/>
            <a:ext cx="4067398" cy="309563"/>
          </a:xfrm>
        </p:spPr>
        <p:txBody>
          <a:bodyPr>
            <a:noAutofit/>
          </a:bodyPr>
          <a:lstStyle>
            <a:lvl1pPr marL="0" indent="0" algn="r">
              <a:buNone/>
              <a:defRPr sz="18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B208AE1-073A-3643-B980-C3BE705DC1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32639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A32136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32136"/>
              </a:buClr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6010166" y="6506324"/>
            <a:ext cx="450602" cy="30502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3A3BB7CC-BE62-413C-9A02-9D24BFC46098}"/>
              </a:ext>
            </a:extLst>
          </p:cNvPr>
          <p:cNvSpPr/>
          <p:nvPr userDrawn="1"/>
        </p:nvSpPr>
        <p:spPr>
          <a:xfrm>
            <a:off x="10439400" y="6438900"/>
            <a:ext cx="1752609" cy="419100"/>
          </a:xfrm>
          <a:prstGeom prst="rect">
            <a:avLst/>
          </a:prstGeom>
          <a:solidFill>
            <a:srgbClr val="A3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xmlns="" id="{6CF42572-22EF-44C6-B648-8EA9E48EFC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34666" y="6530340"/>
            <a:ext cx="626339" cy="236219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957ADB25-1513-4D74-B22F-860C5E14126C}"/>
              </a:ext>
            </a:extLst>
          </p:cNvPr>
          <p:cNvSpPr/>
          <p:nvPr userDrawn="1"/>
        </p:nvSpPr>
        <p:spPr>
          <a:xfrm>
            <a:off x="0" y="0"/>
            <a:ext cx="101600" cy="352425"/>
          </a:xfrm>
          <a:prstGeom prst="rect">
            <a:avLst/>
          </a:prstGeom>
          <a:solidFill>
            <a:srgbClr val="A3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3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8" name="Chord 7">
            <a:extLst>
              <a:ext uri="{FF2B5EF4-FFF2-40B4-BE49-F238E27FC236}">
                <a16:creationId xmlns:a16="http://schemas.microsoft.com/office/drawing/2014/main" xmlns="" id="{879304C7-9437-8F44-8055-26081847A806}"/>
              </a:ext>
            </a:extLst>
          </p:cNvPr>
          <p:cNvSpPr/>
          <p:nvPr userDrawn="1"/>
        </p:nvSpPr>
        <p:spPr>
          <a:xfrm rot="7615670">
            <a:off x="399156" y="6354443"/>
            <a:ext cx="623865" cy="623865"/>
          </a:xfrm>
          <a:prstGeom prst="chord">
            <a:avLst>
              <a:gd name="adj1" fmla="val 874092"/>
              <a:gd name="adj2" fmla="val 16200000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479910" y="6503986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9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40632"/>
            <a:ext cx="12192018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1E14A7-1F25-1D4B-AE7C-DE81058A9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4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/>
              <a:t>‹#›</a:t>
            </a:fld>
            <a:endParaRPr lang="en-US"/>
          </a:p>
        </p:txBody>
      </p:sp>
    </p:spTree>
    <p:custDataLst>
      <p:tags r:id="rId19"/>
    </p:custDataLst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9" r:id="rId3"/>
    <p:sldLayoutId id="2147483657" r:id="rId4"/>
    <p:sldLayoutId id="2147483702" r:id="rId5"/>
    <p:sldLayoutId id="2147483703" r:id="rId6"/>
    <p:sldLayoutId id="2147483675" r:id="rId7"/>
    <p:sldLayoutId id="2147483700" r:id="rId8"/>
    <p:sldLayoutId id="2147483701" r:id="rId9"/>
    <p:sldLayoutId id="2147483685" r:id="rId10"/>
    <p:sldLayoutId id="2147483669" r:id="rId11"/>
    <p:sldLayoutId id="2147483692" r:id="rId12"/>
    <p:sldLayoutId id="2147483676" r:id="rId13"/>
    <p:sldLayoutId id="2147483659" r:id="rId14"/>
    <p:sldLayoutId id="2147483690" r:id="rId15"/>
    <p:sldLayoutId id="2147483704" r:id="rId16"/>
    <p:sldLayoutId id="214748370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1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sv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upport.proquest.com/s/article/How-do-I-find-cover-images-in-the-Vogue-Archive?language=en_US" TargetMode="External"/><Relationship Id="rId5" Type="http://schemas.openxmlformats.org/officeDocument/2006/relationships/image" Target="../media/image57.sv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hyperlink" Target="mailto:training@proquest.com" TargetMode="External"/><Relationship Id="rId5" Type="http://schemas.openxmlformats.org/officeDocument/2006/relationships/hyperlink" Target="http://proquest.libguides.com/ebookcentral" TargetMode="External"/><Relationship Id="rId4" Type="http://schemas.openxmlformats.org/officeDocument/2006/relationships/hyperlink" Target="https://proquest.libguides.com/voguearchiv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3.png"/><Relationship Id="rId12" Type="http://schemas.openxmlformats.org/officeDocument/2006/relationships/image" Target="../media/image30.svg"/><Relationship Id="rId17" Type="http://schemas.openxmlformats.org/officeDocument/2006/relationships/image" Target="../media/image28.gif"/><Relationship Id="rId2" Type="http://schemas.openxmlformats.org/officeDocument/2006/relationships/image" Target="../media/image20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28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244DCF4F-66EF-46C6-B166-F4C6479779E8}"/>
              </a:ext>
            </a:extLst>
          </p:cNvPr>
          <p:cNvSpPr/>
          <p:nvPr/>
        </p:nvSpPr>
        <p:spPr>
          <a:xfrm>
            <a:off x="1" y="3263900"/>
            <a:ext cx="12192000" cy="1122363"/>
          </a:xfrm>
          <a:prstGeom prst="rect">
            <a:avLst/>
          </a:prstGeom>
          <a:solidFill>
            <a:srgbClr val="A3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5BB5F-B5C3-3D4F-825C-7F95E278F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96" y="3469962"/>
            <a:ext cx="10542933" cy="697628"/>
          </a:xfrm>
        </p:spPr>
        <p:txBody>
          <a:bodyPr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lt"/>
              </a:rPr>
              <a:t>The Vogue Archive </a:t>
            </a:r>
            <a:r>
              <a:rPr lang="ko-KR" altLang="en-US" b="1" dirty="0">
                <a:solidFill>
                  <a:schemeClr val="bg1"/>
                </a:solidFill>
                <a:latin typeface="+mn-lt"/>
              </a:rPr>
              <a:t>이용매뉴얼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ECEB96-E00C-B94B-A53D-510B3A596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i="0" dirty="0"/>
              <a:t>ProQuest Korea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xmlns="" id="{E54250D1-DAE6-45F6-9B0A-03439CED475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7441" b="7441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478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0E479-0D7D-4B8A-B48B-A949A723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800" dirty="0"/>
              <a:t>기본 검색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D99F3C-3094-474F-A110-8E01E1B88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기본 검색 옵션</a:t>
            </a:r>
            <a:r>
              <a:rPr lang="en-US" dirty="0"/>
              <a:t>: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키워드 검색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구문 검색</a:t>
            </a:r>
            <a:r>
              <a:rPr lang="en-US" altLang="ko-KR" dirty="0"/>
              <a:t>: </a:t>
            </a:r>
            <a:r>
              <a:rPr lang="ko-KR" altLang="en-US" dirty="0"/>
              <a:t>정확한 단어를 검색하기 위해 </a:t>
            </a:r>
            <a:r>
              <a:rPr lang="en-US" altLang="ko-KR" dirty="0"/>
              <a:t>“” </a:t>
            </a:r>
            <a:r>
              <a:rPr lang="ko-KR" altLang="en-US" dirty="0"/>
              <a:t>추가 </a:t>
            </a:r>
            <a:r>
              <a:rPr lang="ko-KR" altLang="en-US" sz="2000" dirty="0">
                <a:solidFill>
                  <a:srgbClr val="0070C0"/>
                </a:solidFill>
              </a:rPr>
              <a:t>예</a:t>
            </a:r>
            <a:r>
              <a:rPr lang="en-US" altLang="ko-KR" sz="2000" dirty="0">
                <a:solidFill>
                  <a:srgbClr val="0070C0"/>
                </a:solidFill>
              </a:rPr>
              <a:t>)</a:t>
            </a:r>
            <a:r>
              <a:rPr lang="en-US" sz="2000" i="1" dirty="0">
                <a:solidFill>
                  <a:srgbClr val="0070C0"/>
                </a:solidFill>
              </a:rPr>
              <a:t>“Mods</a:t>
            </a:r>
            <a:r>
              <a:rPr lang="ko-KR" altLang="en-US" sz="2000" i="1" dirty="0">
                <a:solidFill>
                  <a:srgbClr val="0070C0"/>
                </a:solidFill>
              </a:rPr>
              <a:t> </a:t>
            </a:r>
            <a:r>
              <a:rPr lang="en-US" altLang="ko-KR" sz="2000" i="1" dirty="0">
                <a:solidFill>
                  <a:srgbClr val="0070C0"/>
                </a:solidFill>
              </a:rPr>
              <a:t>look</a:t>
            </a:r>
            <a:r>
              <a:rPr lang="en-US" sz="2000" i="1" dirty="0">
                <a:solidFill>
                  <a:srgbClr val="0070C0"/>
                </a:solidFill>
              </a:rPr>
              <a:t>”</a:t>
            </a:r>
            <a:endParaRPr lang="en-US" sz="2000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dirty="0"/>
              <a:t>불린 연산자</a:t>
            </a:r>
            <a:r>
              <a:rPr lang="en-US" dirty="0"/>
              <a:t>: AND, OR, or NOT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xmlns="" id="{2007FAD4-7C19-4FEB-A973-6EF140C32E52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7E6EF976-5DF1-4189-8E73-186F68A16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922" y="3912216"/>
            <a:ext cx="8362289" cy="19408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61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218B6AEF-AC99-4E50-BB3D-57AC1A174D7D}"/>
              </a:ext>
            </a:extLst>
          </p:cNvPr>
          <p:cNvGrpSpPr/>
          <p:nvPr/>
        </p:nvGrpSpPr>
        <p:grpSpPr>
          <a:xfrm>
            <a:off x="4871527" y="1777817"/>
            <a:ext cx="6291944" cy="2926349"/>
            <a:chOff x="3987368" y="2554488"/>
            <a:chExt cx="6291944" cy="2926349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82E13B2C-646C-4246-AB38-842467DCE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963" y="2554488"/>
              <a:ext cx="2926349" cy="292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4ED038F1-F041-4479-A4AB-FC15C5375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368" y="2554488"/>
              <a:ext cx="2926349" cy="292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AFF6276-684E-4C9D-8D08-11876BBA6411}"/>
                </a:ext>
              </a:extLst>
            </p:cNvPr>
            <p:cNvSpPr txBox="1"/>
            <p:nvPr/>
          </p:nvSpPr>
          <p:spPr>
            <a:xfrm>
              <a:off x="4718730" y="3080243"/>
              <a:ext cx="731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Mods….</a:t>
              </a:r>
              <a:endParaRPr lang="ko-KR" altLang="en-US" sz="1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1915846-0600-4D43-9BD6-5B2EFD4D6C8B}"/>
                </a:ext>
              </a:extLst>
            </p:cNvPr>
            <p:cNvSpPr txBox="1"/>
            <p:nvPr/>
          </p:nvSpPr>
          <p:spPr>
            <a:xfrm>
              <a:off x="5574568" y="4557412"/>
              <a:ext cx="6751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…look..</a:t>
              </a:r>
              <a:endParaRPr lang="ko-KR" altLang="en-US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D585D7A-6A5D-4A97-9EDA-AAB70841699A}"/>
                </a:ext>
              </a:extLst>
            </p:cNvPr>
            <p:cNvSpPr txBox="1"/>
            <p:nvPr/>
          </p:nvSpPr>
          <p:spPr>
            <a:xfrm>
              <a:off x="8055850" y="3357242"/>
              <a:ext cx="1088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A32136"/>
                  </a:solidFill>
                </a:rPr>
                <a:t>Mods look….</a:t>
              </a:r>
              <a:endParaRPr lang="ko-KR" altLang="en-US" sz="1200" dirty="0">
                <a:solidFill>
                  <a:srgbClr val="A32136"/>
                </a:solidFill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E5127F9-8241-49B3-AA5C-50357EC3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구문 검색 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59EA9F2B-D9FD-4C9D-869A-ACEF3CCDB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934" y="1465421"/>
            <a:ext cx="7977266" cy="3727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1800" b="1" dirty="0">
                <a:solidFill>
                  <a:srgbClr val="A32136"/>
                </a:solidFill>
              </a:rPr>
              <a:t>  Mods look                                         “Mods look”</a:t>
            </a:r>
            <a:endParaRPr lang="ko-KR" altLang="en-US" sz="1800" b="1" dirty="0">
              <a:solidFill>
                <a:srgbClr val="A3213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2C2D30-918C-412A-8012-5501FF1BE012}"/>
              </a:ext>
            </a:extLst>
          </p:cNvPr>
          <p:cNvSpPr txBox="1"/>
          <p:nvPr/>
        </p:nvSpPr>
        <p:spPr>
          <a:xfrm>
            <a:off x="4816415" y="4669726"/>
            <a:ext cx="6721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“” </a:t>
            </a:r>
            <a:r>
              <a:rPr lang="ko-KR" altLang="en-US" sz="2800" dirty="0"/>
              <a:t>안에 키워드를 넣어 정확한 주제어 검색</a:t>
            </a:r>
          </a:p>
        </p:txBody>
      </p:sp>
      <p:sp>
        <p:nvSpPr>
          <p:cNvPr id="11" name="슬라이드 번호 개체 틀 3">
            <a:extLst>
              <a:ext uri="{FF2B5EF4-FFF2-40B4-BE49-F238E27FC236}">
                <a16:creationId xmlns:a16="http://schemas.microsoft.com/office/drawing/2014/main" xmlns="" id="{51FD559A-AE7C-4305-A763-AB08B9AAF0D7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C1CDDB4C-89A6-4FDC-948D-9A5A68ED1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60" y="1094776"/>
            <a:ext cx="3774523" cy="482214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AAD441B2-D0F6-4F10-B44E-0EBC15068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78" y="4478793"/>
            <a:ext cx="2743200" cy="1752600"/>
          </a:xfrm>
          <a:prstGeom prst="rect">
            <a:avLst/>
          </a:prstGeom>
        </p:spPr>
      </p:pic>
      <p:sp>
        <p:nvSpPr>
          <p:cNvPr id="19" name="말풍선: 모서리가 둥근 사각형 18">
            <a:extLst>
              <a:ext uri="{FF2B5EF4-FFF2-40B4-BE49-F238E27FC236}">
                <a16:creationId xmlns:a16="http://schemas.microsoft.com/office/drawing/2014/main" xmlns="" id="{62A607EA-3B85-45F1-A3DD-823622AF651F}"/>
              </a:ext>
            </a:extLst>
          </p:cNvPr>
          <p:cNvSpPr/>
          <p:nvPr/>
        </p:nvSpPr>
        <p:spPr>
          <a:xfrm>
            <a:off x="274320" y="3240991"/>
            <a:ext cx="1982000" cy="859176"/>
          </a:xfrm>
          <a:prstGeom prst="wedgeRoundRectCallout">
            <a:avLst>
              <a:gd name="adj1" fmla="val 58027"/>
              <a:gd name="adj2" fmla="val 70012"/>
              <a:gd name="adj3" fmla="val 16667"/>
            </a:avLst>
          </a:prstGeom>
          <a:solidFill>
            <a:srgbClr val="A3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z="1100" dirty="0"/>
              <a:t>이효리가 미스코리아 </a:t>
            </a:r>
            <a:r>
              <a:rPr lang="ko-KR" altLang="en-US" sz="1100" dirty="0" err="1"/>
              <a:t>뮤비에서</a:t>
            </a:r>
            <a:r>
              <a:rPr lang="ko-KR" altLang="en-US" sz="1100" dirty="0"/>
              <a:t> 활용했던  </a:t>
            </a:r>
            <a:r>
              <a:rPr lang="en-US" altLang="ko-KR" sz="1100" dirty="0"/>
              <a:t>60</a:t>
            </a:r>
            <a:r>
              <a:rPr lang="ko-KR" altLang="en-US" sz="1100" dirty="0"/>
              <a:t>년대 </a:t>
            </a:r>
            <a:r>
              <a:rPr lang="ko-KR" altLang="en-US" sz="1100" dirty="0" err="1"/>
              <a:t>모즈룩</a:t>
            </a:r>
            <a:r>
              <a:rPr lang="ko-KR" altLang="en-US" sz="1100" dirty="0"/>
              <a:t> </a:t>
            </a:r>
            <a:r>
              <a:rPr lang="en-US" altLang="ko-KR" sz="1100" dirty="0"/>
              <a:t>(</a:t>
            </a:r>
            <a:r>
              <a:rPr lang="ko-KR" altLang="en-US" sz="1100" dirty="0"/>
              <a:t>사진은 그 당시 패션아이콘 </a:t>
            </a:r>
            <a:r>
              <a:rPr lang="ko-KR" altLang="en-US" sz="1100" dirty="0" err="1"/>
              <a:t>트위기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9070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E7BBE1CE-13A4-4057-9780-C54012FD443D}"/>
              </a:ext>
            </a:extLst>
          </p:cNvPr>
          <p:cNvGrpSpPr/>
          <p:nvPr/>
        </p:nvGrpSpPr>
        <p:grpSpPr>
          <a:xfrm>
            <a:off x="1588433" y="1281692"/>
            <a:ext cx="9196255" cy="1937247"/>
            <a:chOff x="2842102" y="1705571"/>
            <a:chExt cx="7918086" cy="1937247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59402ADB-BF3E-4A9E-879D-29BC04948D72}"/>
                </a:ext>
              </a:extLst>
            </p:cNvPr>
            <p:cNvGrpSpPr/>
            <p:nvPr/>
          </p:nvGrpSpPr>
          <p:grpSpPr>
            <a:xfrm>
              <a:off x="2842102" y="1705571"/>
              <a:ext cx="7918086" cy="1937247"/>
              <a:chOff x="1489464" y="1089763"/>
              <a:chExt cx="9202990" cy="2553056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xmlns="" id="{4DBB0086-491F-4C4C-A095-4A27A0748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99546" y="1089763"/>
                <a:ext cx="9192908" cy="2553056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3238FB2-8700-4830-B208-16B8D587C312}"/>
                  </a:ext>
                </a:extLst>
              </p:cNvPr>
              <p:cNvSpPr txBox="1"/>
              <p:nvPr/>
            </p:nvSpPr>
            <p:spPr>
              <a:xfrm>
                <a:off x="1489464" y="1773155"/>
                <a:ext cx="1086727" cy="405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/>
                  <a:t>Accordion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A4AF52F-C0F5-47E5-8A87-CB26114EB51A}"/>
                  </a:ext>
                </a:extLst>
              </p:cNvPr>
              <p:cNvSpPr txBox="1"/>
              <p:nvPr/>
            </p:nvSpPr>
            <p:spPr>
              <a:xfrm>
                <a:off x="3479001" y="1773155"/>
                <a:ext cx="533228" cy="405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/>
                  <a:t>Bag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CBFCF46-44AC-4C24-91B7-A3DC47C2B214}"/>
                </a:ext>
              </a:extLst>
            </p:cNvPr>
            <p:cNvSpPr txBox="1"/>
            <p:nvPr/>
          </p:nvSpPr>
          <p:spPr>
            <a:xfrm>
              <a:off x="5416463" y="2219321"/>
              <a:ext cx="935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Accordion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236C46D-5764-4AAA-8F40-CC3A11BCC323}"/>
                </a:ext>
              </a:extLst>
            </p:cNvPr>
            <p:cNvSpPr txBox="1"/>
            <p:nvPr/>
          </p:nvSpPr>
          <p:spPr>
            <a:xfrm>
              <a:off x="7128225" y="221932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Bag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CA067FE-0F45-4F49-9216-D5EE230F83CD}"/>
                </a:ext>
              </a:extLst>
            </p:cNvPr>
            <p:cNvSpPr txBox="1"/>
            <p:nvPr/>
          </p:nvSpPr>
          <p:spPr>
            <a:xfrm>
              <a:off x="8037401" y="2217832"/>
              <a:ext cx="935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Accordion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C633DE6-9552-4C61-9559-B1EF197A2BC9}"/>
                </a:ext>
              </a:extLst>
            </p:cNvPr>
            <p:cNvSpPr txBox="1"/>
            <p:nvPr/>
          </p:nvSpPr>
          <p:spPr>
            <a:xfrm>
              <a:off x="9749163" y="2217832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Bag</a:t>
              </a: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ADDBAE2-9012-492A-9566-16280A4B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불린 연산자란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28" name="슬라이드 번호 개체 틀 3">
            <a:extLst>
              <a:ext uri="{FF2B5EF4-FFF2-40B4-BE49-F238E27FC236}">
                <a16:creationId xmlns:a16="http://schemas.microsoft.com/office/drawing/2014/main" xmlns="" id="{39105915-8033-49B7-AA2C-DBF704C016FE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9F77F801-490B-48A3-B3A7-71C15D9931FB}"/>
              </a:ext>
            </a:extLst>
          </p:cNvPr>
          <p:cNvGrpSpPr/>
          <p:nvPr/>
        </p:nvGrpSpPr>
        <p:grpSpPr>
          <a:xfrm>
            <a:off x="1033317" y="3460570"/>
            <a:ext cx="9436254" cy="2722218"/>
            <a:chOff x="336435" y="993447"/>
            <a:chExt cx="9436254" cy="2722218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xmlns="" id="{FFE9F75B-44F9-44A8-8CCF-244A7DB4E68A}"/>
                </a:ext>
              </a:extLst>
            </p:cNvPr>
            <p:cNvSpPr/>
            <p:nvPr/>
          </p:nvSpPr>
          <p:spPr>
            <a:xfrm>
              <a:off x="4389494" y="1107687"/>
              <a:ext cx="2765778" cy="256784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xmlns="" id="{A0D06FF2-A6D3-4C2B-86A2-FEE2DD3C5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435" y="993447"/>
              <a:ext cx="3685388" cy="272221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3BDA47DF-461F-405D-A5E9-6B9D60B3E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8321" y="2647152"/>
              <a:ext cx="944180" cy="651365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405AD572-4572-47EA-AF84-C0464ABAC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3858" y="1724002"/>
              <a:ext cx="859112" cy="726658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xmlns="" id="{BE46150A-573C-4DCD-9056-D1CF74B87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14213" y="1538585"/>
              <a:ext cx="637497" cy="1335363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xmlns="" id="{305CA4FC-C4B7-46F4-A589-2A28ADCA0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71381" y="2760162"/>
              <a:ext cx="944180" cy="678663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xmlns="" id="{5DC33602-511D-4F90-95BB-5EB834C12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3577" y="1491464"/>
              <a:ext cx="859112" cy="726658"/>
            </a:xfrm>
            <a:prstGeom prst="rect">
              <a:avLst/>
            </a:prstGeom>
          </p:spPr>
        </p:pic>
        <p:sp>
          <p:nvSpPr>
            <p:cNvPr id="13" name="곱하기 기호 12">
              <a:extLst>
                <a:ext uri="{FF2B5EF4-FFF2-40B4-BE49-F238E27FC236}">
                  <a16:creationId xmlns:a16="http://schemas.microsoft.com/office/drawing/2014/main" xmlns="" id="{024A5FD1-538F-4A3E-92AA-8694AADC0B1F}"/>
                </a:ext>
              </a:extLst>
            </p:cNvPr>
            <p:cNvSpPr/>
            <p:nvPr/>
          </p:nvSpPr>
          <p:spPr>
            <a:xfrm>
              <a:off x="8928425" y="1616434"/>
              <a:ext cx="829415" cy="589833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곱하기 기호 19">
              <a:extLst>
                <a:ext uri="{FF2B5EF4-FFF2-40B4-BE49-F238E27FC236}">
                  <a16:creationId xmlns:a16="http://schemas.microsoft.com/office/drawing/2014/main" xmlns="" id="{943E63FF-FBAE-43F9-9E73-1F9502AFDD4B}"/>
                </a:ext>
              </a:extLst>
            </p:cNvPr>
            <p:cNvSpPr/>
            <p:nvPr/>
          </p:nvSpPr>
          <p:spPr>
            <a:xfrm>
              <a:off x="8728763" y="2830972"/>
              <a:ext cx="829415" cy="589833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xmlns="" id="{8E787E7D-6126-4C98-9A7E-922B6F79454A}"/>
                </a:ext>
              </a:extLst>
            </p:cNvPr>
            <p:cNvSpPr/>
            <p:nvPr/>
          </p:nvSpPr>
          <p:spPr>
            <a:xfrm>
              <a:off x="820015" y="2583295"/>
              <a:ext cx="634701" cy="627758"/>
            </a:xfrm>
            <a:prstGeom prst="ellipse">
              <a:avLst/>
            </a:prstGeom>
            <a:noFill/>
            <a:ln w="38100">
              <a:solidFill>
                <a:srgbClr val="A32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xmlns="" id="{B4E08EB6-E2F9-4E1C-A64E-3ABB9BF47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1107" y="1722510"/>
              <a:ext cx="668340" cy="1399969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xmlns="" id="{BA236C32-54E7-4661-B309-9A818123D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5176" y="1722510"/>
              <a:ext cx="859112" cy="726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422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7F413BE-315C-4418-BC6B-46F6BABC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고급 검색</a:t>
            </a:r>
            <a:r>
              <a:rPr lang="en-US" altLang="ko-KR" dirty="0"/>
              <a:t>; </a:t>
            </a:r>
            <a:r>
              <a:rPr lang="ko-KR" altLang="en-US" dirty="0"/>
              <a:t>개요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DF08B7-8CE8-4112-9E1D-AFB0D4F47C42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1542F18F-F30C-4F55-903A-3DB45D7BB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91" y="1167828"/>
            <a:ext cx="8447499" cy="49753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199AAFD5-05AC-46EE-A489-94FAD569C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785" y="468477"/>
            <a:ext cx="1843268" cy="31870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이등변 삼각형 8">
            <a:extLst>
              <a:ext uri="{FF2B5EF4-FFF2-40B4-BE49-F238E27FC236}">
                <a16:creationId xmlns:a16="http://schemas.microsoft.com/office/drawing/2014/main" xmlns="" id="{18A2635F-6621-49D8-A608-836EC36567C2}"/>
              </a:ext>
            </a:extLst>
          </p:cNvPr>
          <p:cNvSpPr/>
          <p:nvPr/>
        </p:nvSpPr>
        <p:spPr>
          <a:xfrm rot="5400000">
            <a:off x="5088840" y="1917690"/>
            <a:ext cx="3187025" cy="288601"/>
          </a:xfrm>
          <a:prstGeom prst="triangle">
            <a:avLst>
              <a:gd name="adj" fmla="val 54051"/>
            </a:avLst>
          </a:prstGeom>
          <a:solidFill>
            <a:srgbClr val="0D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중괄호 9">
            <a:extLst>
              <a:ext uri="{FF2B5EF4-FFF2-40B4-BE49-F238E27FC236}">
                <a16:creationId xmlns:a16="http://schemas.microsoft.com/office/drawing/2014/main" xmlns="" id="{C731F36D-FA44-406B-8A57-A76D398CBC76}"/>
              </a:ext>
            </a:extLst>
          </p:cNvPr>
          <p:cNvSpPr/>
          <p:nvPr/>
        </p:nvSpPr>
        <p:spPr>
          <a:xfrm>
            <a:off x="8918090" y="2000922"/>
            <a:ext cx="430305" cy="1215614"/>
          </a:xfrm>
          <a:prstGeom prst="rightBrace">
            <a:avLst/>
          </a:prstGeom>
          <a:ln w="38100">
            <a:solidFill>
              <a:srgbClr val="A3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9CD047-57B2-447B-BB33-79CD73B80796}"/>
              </a:ext>
            </a:extLst>
          </p:cNvPr>
          <p:cNvSpPr txBox="1"/>
          <p:nvPr/>
        </p:nvSpPr>
        <p:spPr>
          <a:xfrm>
            <a:off x="9571661" y="2424063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필드 제한 검색</a:t>
            </a:r>
          </a:p>
        </p:txBody>
      </p:sp>
      <p:sp>
        <p:nvSpPr>
          <p:cNvPr id="12" name="오른쪽 중괄호 11">
            <a:extLst>
              <a:ext uri="{FF2B5EF4-FFF2-40B4-BE49-F238E27FC236}">
                <a16:creationId xmlns:a16="http://schemas.microsoft.com/office/drawing/2014/main" xmlns="" id="{2C4168C5-7778-411B-9A8F-1104D6BF6CCA}"/>
              </a:ext>
            </a:extLst>
          </p:cNvPr>
          <p:cNvSpPr/>
          <p:nvPr/>
        </p:nvSpPr>
        <p:spPr>
          <a:xfrm>
            <a:off x="8934697" y="4285114"/>
            <a:ext cx="430305" cy="1215614"/>
          </a:xfrm>
          <a:prstGeom prst="rightBrace">
            <a:avLst/>
          </a:prstGeom>
          <a:ln w="38100">
            <a:solidFill>
              <a:srgbClr val="A3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FB30DF-CE7B-4452-A056-8F9B120D9C86}"/>
              </a:ext>
            </a:extLst>
          </p:cNvPr>
          <p:cNvSpPr txBox="1"/>
          <p:nvPr/>
        </p:nvSpPr>
        <p:spPr>
          <a:xfrm>
            <a:off x="9571660" y="4300399"/>
            <a:ext cx="1786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회사</a:t>
            </a:r>
            <a:r>
              <a:rPr lang="en-US" altLang="ko-KR" dirty="0"/>
              <a:t> </a:t>
            </a:r>
            <a:r>
              <a:rPr lang="ko-KR" altLang="en-US" dirty="0"/>
              <a:t>브랜드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패션 품목</a:t>
            </a:r>
            <a:r>
              <a:rPr lang="en-US" altLang="ko-KR" dirty="0"/>
              <a:t>(item),</a:t>
            </a:r>
          </a:p>
          <a:p>
            <a:r>
              <a:rPr lang="ko-KR" altLang="en-US" dirty="0"/>
              <a:t>사진 </a:t>
            </a:r>
            <a:r>
              <a:rPr lang="ko-KR" altLang="en-US" dirty="0" err="1"/>
              <a:t>작가명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모델명 검색</a:t>
            </a:r>
          </a:p>
        </p:txBody>
      </p:sp>
    </p:spTree>
    <p:extLst>
      <p:ext uri="{BB962C8B-B14F-4D97-AF65-F5344CB8AC3E}">
        <p14:creationId xmlns:p14="http://schemas.microsoft.com/office/powerpoint/2010/main" val="129614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7F413BE-315C-4418-BC6B-46F6BABC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고급 검색</a:t>
            </a:r>
            <a:r>
              <a:rPr lang="en-US" altLang="ko-KR" dirty="0"/>
              <a:t>; </a:t>
            </a:r>
            <a:r>
              <a:rPr lang="ko-KR" altLang="en-US" dirty="0"/>
              <a:t>개요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DF08B7-8CE8-4112-9E1D-AFB0D4F47C42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083776E8-7322-4343-8212-FE133864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1188720"/>
            <a:ext cx="8369451" cy="50507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오른쪽 중괄호 6">
            <a:extLst>
              <a:ext uri="{FF2B5EF4-FFF2-40B4-BE49-F238E27FC236}">
                <a16:creationId xmlns:a16="http://schemas.microsoft.com/office/drawing/2014/main" xmlns="" id="{F750BE88-87C6-4E92-85CC-1C7CBB0B11EE}"/>
              </a:ext>
            </a:extLst>
          </p:cNvPr>
          <p:cNvSpPr/>
          <p:nvPr/>
        </p:nvSpPr>
        <p:spPr>
          <a:xfrm>
            <a:off x="8918090" y="1357272"/>
            <a:ext cx="446912" cy="2192752"/>
          </a:xfrm>
          <a:prstGeom prst="rightBrace">
            <a:avLst/>
          </a:prstGeom>
          <a:ln w="38100">
            <a:solidFill>
              <a:srgbClr val="A3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211C53-093B-43C3-8272-16B1959503F9}"/>
              </a:ext>
            </a:extLst>
          </p:cNvPr>
          <p:cNvSpPr txBox="1"/>
          <p:nvPr/>
        </p:nvSpPr>
        <p:spPr>
          <a:xfrm>
            <a:off x="9571660" y="1996787"/>
            <a:ext cx="2315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문서의 종류 혹은 특징을 기반으로 검색결과 제한</a:t>
            </a:r>
          </a:p>
        </p:txBody>
      </p:sp>
      <p:sp>
        <p:nvSpPr>
          <p:cNvPr id="9" name="오른쪽 중괄호 8">
            <a:extLst>
              <a:ext uri="{FF2B5EF4-FFF2-40B4-BE49-F238E27FC236}">
                <a16:creationId xmlns:a16="http://schemas.microsoft.com/office/drawing/2014/main" xmlns="" id="{E3AA5960-C9BA-403A-BC45-986E5A229E4F}"/>
              </a:ext>
            </a:extLst>
          </p:cNvPr>
          <p:cNvSpPr/>
          <p:nvPr/>
        </p:nvSpPr>
        <p:spPr>
          <a:xfrm>
            <a:off x="8934697" y="4285114"/>
            <a:ext cx="430305" cy="1825230"/>
          </a:xfrm>
          <a:prstGeom prst="rightBrace">
            <a:avLst/>
          </a:prstGeom>
          <a:ln w="38100">
            <a:solidFill>
              <a:srgbClr val="A3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40D6C2-A310-4C7F-93F0-49E242F2D839}"/>
              </a:ext>
            </a:extLst>
          </p:cNvPr>
          <p:cNvSpPr txBox="1"/>
          <p:nvPr/>
        </p:nvSpPr>
        <p:spPr>
          <a:xfrm>
            <a:off x="9571661" y="4300398"/>
            <a:ext cx="1939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검색결과 페이지의 정렬 방법</a:t>
            </a:r>
            <a:r>
              <a:rPr lang="en-US" altLang="ko-KR" dirty="0"/>
              <a:t>, </a:t>
            </a:r>
            <a:r>
              <a:rPr lang="ko-KR" altLang="en-US" dirty="0"/>
              <a:t>페이지당 보여질 항목 수</a:t>
            </a:r>
            <a:r>
              <a:rPr lang="en-US" altLang="ko-KR" dirty="0"/>
              <a:t>, </a:t>
            </a:r>
            <a:r>
              <a:rPr lang="ko-KR" altLang="en-US" dirty="0"/>
              <a:t>키워드의 철자에 대한 다양성 변수 적용 </a:t>
            </a:r>
          </a:p>
        </p:txBody>
      </p:sp>
    </p:spTree>
    <p:extLst>
      <p:ext uri="{BB962C8B-B14F-4D97-AF65-F5344CB8AC3E}">
        <p14:creationId xmlns:p14="http://schemas.microsoft.com/office/powerpoint/2010/main" val="381731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7F413BE-315C-4418-BC6B-46F6BABC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고급 검색</a:t>
            </a:r>
            <a:r>
              <a:rPr lang="en-US" altLang="ko-KR" dirty="0"/>
              <a:t>; </a:t>
            </a:r>
            <a:r>
              <a:rPr lang="ko-KR" altLang="en-US" dirty="0"/>
              <a:t>회사</a:t>
            </a:r>
            <a:r>
              <a:rPr lang="en-US" altLang="ko-KR" dirty="0"/>
              <a:t>/</a:t>
            </a:r>
            <a:r>
              <a:rPr lang="ko-KR" altLang="en-US" dirty="0"/>
              <a:t>브랜드 검색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DF08B7-8CE8-4112-9E1D-AFB0D4F47C42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EC136C48-4C03-467A-9FD2-707538F06867}"/>
              </a:ext>
            </a:extLst>
          </p:cNvPr>
          <p:cNvGrpSpPr/>
          <p:nvPr/>
        </p:nvGrpSpPr>
        <p:grpSpPr>
          <a:xfrm>
            <a:off x="218740" y="1082645"/>
            <a:ext cx="6851526" cy="4930950"/>
            <a:chOff x="619660" y="1070441"/>
            <a:chExt cx="6851526" cy="4930950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xmlns="" id="{73067BB0-8439-492A-9EC6-38D782E91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660" y="1288093"/>
              <a:ext cx="6851526" cy="4713298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17ED336E-B8B3-4111-BAF3-6508E0E7374C}"/>
                </a:ext>
              </a:extLst>
            </p:cNvPr>
            <p:cNvSpPr/>
            <p:nvPr/>
          </p:nvSpPr>
          <p:spPr>
            <a:xfrm>
              <a:off x="2796989" y="2185194"/>
              <a:ext cx="1645920" cy="301214"/>
            </a:xfrm>
            <a:prstGeom prst="rect">
              <a:avLst/>
            </a:prstGeom>
            <a:noFill/>
            <a:ln w="38100">
              <a:solidFill>
                <a:srgbClr val="A32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오른쪽 중괄호 7">
              <a:extLst>
                <a:ext uri="{FF2B5EF4-FFF2-40B4-BE49-F238E27FC236}">
                  <a16:creationId xmlns:a16="http://schemas.microsoft.com/office/drawing/2014/main" xmlns="" id="{AC47FF24-AC5D-430A-9AEE-201112CF2865}"/>
                </a:ext>
              </a:extLst>
            </p:cNvPr>
            <p:cNvSpPr/>
            <p:nvPr/>
          </p:nvSpPr>
          <p:spPr>
            <a:xfrm>
              <a:off x="4045423" y="3854809"/>
              <a:ext cx="430305" cy="1215614"/>
            </a:xfrm>
            <a:prstGeom prst="rightBrace">
              <a:avLst/>
            </a:prstGeom>
            <a:ln w="38100">
              <a:solidFill>
                <a:srgbClr val="A321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말풍선: 모서리가 둥근 사각형 8">
              <a:extLst>
                <a:ext uri="{FF2B5EF4-FFF2-40B4-BE49-F238E27FC236}">
                  <a16:creationId xmlns:a16="http://schemas.microsoft.com/office/drawing/2014/main" xmlns="" id="{1C702C25-041B-4E90-83F0-19DD76AAB9C0}"/>
                </a:ext>
              </a:extLst>
            </p:cNvPr>
            <p:cNvSpPr/>
            <p:nvPr/>
          </p:nvSpPr>
          <p:spPr>
            <a:xfrm>
              <a:off x="735603" y="1070441"/>
              <a:ext cx="1982000" cy="859176"/>
            </a:xfrm>
            <a:prstGeom prst="wedgeRoundRectCallout">
              <a:avLst>
                <a:gd name="adj1" fmla="val 58027"/>
                <a:gd name="adj2" fmla="val 70012"/>
                <a:gd name="adj3" fmla="val 16667"/>
              </a:avLst>
            </a:prstGeom>
            <a:solidFill>
              <a:srgbClr val="A32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ko-KR" altLang="en-US" sz="1100" dirty="0"/>
                <a:t>해당 키워드를 </a:t>
              </a:r>
              <a:r>
                <a:rPr lang="en-US" altLang="ko-KR" sz="1100" dirty="0"/>
                <a:t>‘</a:t>
              </a:r>
              <a:r>
                <a:rPr lang="ko-KR" altLang="en-US" sz="1100" dirty="0"/>
                <a:t>포함</a:t>
              </a:r>
              <a:r>
                <a:rPr lang="en-US" altLang="ko-KR" sz="1100" dirty="0"/>
                <a:t>’</a:t>
              </a:r>
              <a:r>
                <a:rPr lang="ko-KR" altLang="en-US" sz="1100" dirty="0"/>
                <a:t>할지 해당 키워드로 </a:t>
              </a:r>
              <a:r>
                <a:rPr lang="en-US" altLang="ko-KR" sz="1100" dirty="0"/>
                <a:t>’</a:t>
              </a:r>
              <a:r>
                <a:rPr lang="ko-KR" altLang="en-US" sz="1100" dirty="0"/>
                <a:t>시작</a:t>
              </a:r>
              <a:r>
                <a:rPr lang="en-US" altLang="ko-KR" sz="1100" dirty="0"/>
                <a:t>’</a:t>
              </a:r>
              <a:r>
                <a:rPr lang="ko-KR" altLang="en-US" sz="1100" dirty="0"/>
                <a:t>하는 회사</a:t>
              </a:r>
              <a:r>
                <a:rPr lang="en-US" altLang="ko-KR" sz="1100" dirty="0"/>
                <a:t>/</a:t>
              </a:r>
              <a:r>
                <a:rPr lang="ko-KR" altLang="en-US" sz="1100" dirty="0"/>
                <a:t>브랜드를 찾을지 선택</a:t>
              </a:r>
            </a:p>
          </p:txBody>
        </p:sp>
        <p:sp>
          <p:nvSpPr>
            <p:cNvPr id="10" name="말풍선: 모서리가 둥근 사각형 9">
              <a:extLst>
                <a:ext uri="{FF2B5EF4-FFF2-40B4-BE49-F238E27FC236}">
                  <a16:creationId xmlns:a16="http://schemas.microsoft.com/office/drawing/2014/main" xmlns="" id="{B0FCCFB6-1D20-4A55-8F69-7B42780BD302}"/>
                </a:ext>
              </a:extLst>
            </p:cNvPr>
            <p:cNvSpPr/>
            <p:nvPr/>
          </p:nvSpPr>
          <p:spPr>
            <a:xfrm>
              <a:off x="4493086" y="3088836"/>
              <a:ext cx="1982000" cy="859176"/>
            </a:xfrm>
            <a:prstGeom prst="wedgeRoundRectCallout">
              <a:avLst>
                <a:gd name="adj1" fmla="val -49984"/>
                <a:gd name="adj2" fmla="val 86289"/>
                <a:gd name="adj3" fmla="val 16667"/>
              </a:avLst>
            </a:prstGeom>
            <a:solidFill>
              <a:srgbClr val="A32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ko-KR" altLang="en-US" sz="1100" dirty="0"/>
                <a:t>원하는 회사</a:t>
              </a:r>
              <a:r>
                <a:rPr lang="en-US" altLang="ko-KR" sz="1100" dirty="0"/>
                <a:t>/</a:t>
              </a:r>
              <a:r>
                <a:rPr lang="ko-KR" altLang="en-US" sz="1100" dirty="0"/>
                <a:t>브랜드명 키워드 선택</a:t>
              </a:r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30186A29-5F62-4B49-B514-99112AFCD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468" y="2826529"/>
            <a:ext cx="5646532" cy="33925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말풍선: 모서리가 둥근 사각형 15">
            <a:extLst>
              <a:ext uri="{FF2B5EF4-FFF2-40B4-BE49-F238E27FC236}">
                <a16:creationId xmlns:a16="http://schemas.microsoft.com/office/drawing/2014/main" xmlns="" id="{EEEC6FDC-1532-4948-8539-0F20E868255F}"/>
              </a:ext>
            </a:extLst>
          </p:cNvPr>
          <p:cNvSpPr/>
          <p:nvPr/>
        </p:nvSpPr>
        <p:spPr>
          <a:xfrm>
            <a:off x="9160135" y="2598172"/>
            <a:ext cx="2813125" cy="1251103"/>
          </a:xfrm>
          <a:prstGeom prst="wedgeRoundRectCallout">
            <a:avLst>
              <a:gd name="adj1" fmla="val -49984"/>
              <a:gd name="adj2" fmla="val 86289"/>
              <a:gd name="adj3" fmla="val 16667"/>
            </a:avLst>
          </a:prstGeom>
          <a:solidFill>
            <a:srgbClr val="A3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z="1400" dirty="0"/>
              <a:t> </a:t>
            </a:r>
            <a:r>
              <a:rPr lang="en-US" altLang="ko-KR" sz="1400" dirty="0"/>
              <a:t>90</a:t>
            </a:r>
            <a:r>
              <a:rPr lang="ko-KR" altLang="en-US" sz="1400" dirty="0"/>
              <a:t>년대 샤넬 스타일에 관련된 보그 컨텐츠를 검색</a:t>
            </a:r>
            <a:r>
              <a:rPr lang="en-US" altLang="ko-KR" sz="1400" dirty="0"/>
              <a:t>;</a:t>
            </a:r>
          </a:p>
          <a:p>
            <a:pPr>
              <a:lnSpc>
                <a:spcPct val="120000"/>
              </a:lnSpc>
            </a:pPr>
            <a:r>
              <a:rPr lang="ko-KR" altLang="en-US" sz="1400" dirty="0"/>
              <a:t>회사</a:t>
            </a:r>
            <a:r>
              <a:rPr lang="en-US" altLang="ko-KR" sz="1400" dirty="0"/>
              <a:t>/</a:t>
            </a:r>
            <a:r>
              <a:rPr lang="ko-KR" altLang="en-US" sz="1400" dirty="0"/>
              <a:t>브랜드에서 </a:t>
            </a:r>
            <a:r>
              <a:rPr lang="en-US" altLang="ko-KR" sz="1400" dirty="0"/>
              <a:t>‘</a:t>
            </a:r>
            <a:r>
              <a:rPr lang="ko-KR" altLang="en-US" sz="1400" dirty="0"/>
              <a:t>샤넬</a:t>
            </a:r>
            <a:r>
              <a:rPr lang="en-US" altLang="ko-KR" sz="1400" dirty="0"/>
              <a:t>’</a:t>
            </a:r>
            <a:r>
              <a:rPr lang="ko-KR" altLang="en-US" sz="1400" dirty="0"/>
              <a:t> 검색 후 출판 날짜범위를 </a:t>
            </a:r>
            <a:r>
              <a:rPr lang="en-US" altLang="ko-KR" sz="1400" dirty="0"/>
              <a:t>90</a:t>
            </a:r>
            <a:r>
              <a:rPr lang="ko-KR" altLang="en-US" sz="1400" dirty="0"/>
              <a:t>년대로 지정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xmlns="" id="{C753DA2D-43A0-4BB8-B568-282FB4F987AD}"/>
              </a:ext>
            </a:extLst>
          </p:cNvPr>
          <p:cNvSpPr/>
          <p:nvPr/>
        </p:nvSpPr>
        <p:spPr>
          <a:xfrm>
            <a:off x="10601661" y="2130353"/>
            <a:ext cx="1290918" cy="467819"/>
          </a:xfrm>
          <a:prstGeom prst="roundRect">
            <a:avLst/>
          </a:prstGeom>
          <a:solidFill>
            <a:srgbClr val="0D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응용 </a:t>
            </a:r>
            <a:r>
              <a:rPr lang="en-US" altLang="ko-KR" sz="1600" b="1" dirty="0"/>
              <a:t>Tip</a:t>
            </a:r>
            <a:endParaRPr lang="ko-KR" altLang="en-US" sz="1600" b="1" dirty="0"/>
          </a:p>
        </p:txBody>
      </p:sp>
      <p:sp>
        <p:nvSpPr>
          <p:cNvPr id="18" name="별: 꼭짓점 5개 17">
            <a:extLst>
              <a:ext uri="{FF2B5EF4-FFF2-40B4-BE49-F238E27FC236}">
                <a16:creationId xmlns:a16="http://schemas.microsoft.com/office/drawing/2014/main" xmlns="" id="{589306EB-03A8-4589-B715-0061F8B327A4}"/>
              </a:ext>
            </a:extLst>
          </p:cNvPr>
          <p:cNvSpPr/>
          <p:nvPr/>
        </p:nvSpPr>
        <p:spPr>
          <a:xfrm>
            <a:off x="11653220" y="1826611"/>
            <a:ext cx="467959" cy="48409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7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7F413BE-315C-4418-BC6B-46F6BABC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고급 검색</a:t>
            </a:r>
            <a:r>
              <a:rPr lang="en-US" altLang="ko-KR" dirty="0"/>
              <a:t>; </a:t>
            </a:r>
            <a:r>
              <a:rPr lang="ko-KR" altLang="en-US" dirty="0"/>
              <a:t>패션 항목</a:t>
            </a:r>
            <a:r>
              <a:rPr lang="en-US" altLang="ko-KR" dirty="0"/>
              <a:t>(</a:t>
            </a:r>
            <a:r>
              <a:rPr lang="ko-KR" altLang="en-US" dirty="0"/>
              <a:t>아이템</a:t>
            </a:r>
            <a:r>
              <a:rPr lang="en-US" altLang="ko-KR" dirty="0"/>
              <a:t>) </a:t>
            </a:r>
            <a:r>
              <a:rPr lang="ko-KR" altLang="en-US" dirty="0"/>
              <a:t>찾기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DF08B7-8CE8-4112-9E1D-AFB0D4F47C42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1BFEF2C-60F6-4F4F-BB56-0A57E78C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0" y="1300296"/>
            <a:ext cx="6851526" cy="469954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12044469-EE43-4150-A064-B03BE02893E4}"/>
              </a:ext>
            </a:extLst>
          </p:cNvPr>
          <p:cNvSpPr/>
          <p:nvPr/>
        </p:nvSpPr>
        <p:spPr>
          <a:xfrm>
            <a:off x="2396069" y="2197398"/>
            <a:ext cx="1645920" cy="301214"/>
          </a:xfrm>
          <a:prstGeom prst="rect">
            <a:avLst/>
          </a:prstGeom>
          <a:noFill/>
          <a:ln w="38100">
            <a:solidFill>
              <a:srgbClr val="A32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중괄호 8">
            <a:extLst>
              <a:ext uri="{FF2B5EF4-FFF2-40B4-BE49-F238E27FC236}">
                <a16:creationId xmlns:a16="http://schemas.microsoft.com/office/drawing/2014/main" xmlns="" id="{EDE375FB-8E42-4E68-BD00-4A16548BB1A2}"/>
              </a:ext>
            </a:extLst>
          </p:cNvPr>
          <p:cNvSpPr/>
          <p:nvPr/>
        </p:nvSpPr>
        <p:spPr>
          <a:xfrm>
            <a:off x="3644503" y="3867013"/>
            <a:ext cx="430305" cy="1215614"/>
          </a:xfrm>
          <a:prstGeom prst="rightBrace">
            <a:avLst/>
          </a:prstGeom>
          <a:ln w="38100">
            <a:solidFill>
              <a:srgbClr val="A3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말풍선: 모서리가 둥근 사각형 9">
            <a:extLst>
              <a:ext uri="{FF2B5EF4-FFF2-40B4-BE49-F238E27FC236}">
                <a16:creationId xmlns:a16="http://schemas.microsoft.com/office/drawing/2014/main" xmlns="" id="{E9DDC3C2-9CB7-4830-8D3D-1A442745A6B2}"/>
              </a:ext>
            </a:extLst>
          </p:cNvPr>
          <p:cNvSpPr/>
          <p:nvPr/>
        </p:nvSpPr>
        <p:spPr>
          <a:xfrm>
            <a:off x="334683" y="1082645"/>
            <a:ext cx="1982000" cy="859176"/>
          </a:xfrm>
          <a:prstGeom prst="wedgeRoundRectCallout">
            <a:avLst>
              <a:gd name="adj1" fmla="val 58027"/>
              <a:gd name="adj2" fmla="val 70012"/>
              <a:gd name="adj3" fmla="val 16667"/>
            </a:avLst>
          </a:prstGeom>
          <a:solidFill>
            <a:srgbClr val="A3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z="1100" dirty="0"/>
              <a:t>해당 키워드를 </a:t>
            </a:r>
            <a:r>
              <a:rPr lang="en-US" altLang="ko-KR" sz="1100" dirty="0"/>
              <a:t>‘</a:t>
            </a:r>
            <a:r>
              <a:rPr lang="ko-KR" altLang="en-US" sz="1100" dirty="0"/>
              <a:t>포함</a:t>
            </a:r>
            <a:r>
              <a:rPr lang="en-US" altLang="ko-KR" sz="1100" dirty="0"/>
              <a:t>’</a:t>
            </a:r>
            <a:r>
              <a:rPr lang="ko-KR" altLang="en-US" sz="1100" dirty="0"/>
              <a:t>할지 해당 키워드로 </a:t>
            </a:r>
            <a:r>
              <a:rPr lang="en-US" altLang="ko-KR" sz="1100" dirty="0"/>
              <a:t>’</a:t>
            </a:r>
            <a:r>
              <a:rPr lang="ko-KR" altLang="en-US" sz="1100" dirty="0"/>
              <a:t>시작</a:t>
            </a:r>
            <a:r>
              <a:rPr lang="en-US" altLang="ko-KR" sz="1100" dirty="0"/>
              <a:t>’</a:t>
            </a:r>
            <a:r>
              <a:rPr lang="ko-KR" altLang="en-US" sz="1100" dirty="0"/>
              <a:t>하는 패션 </a:t>
            </a:r>
            <a:r>
              <a:rPr lang="ko-KR" altLang="en-US" sz="1100" dirty="0" err="1"/>
              <a:t>아이텐을</a:t>
            </a:r>
            <a:r>
              <a:rPr lang="ko-KR" altLang="en-US" sz="1100" dirty="0"/>
              <a:t> 찾을지 선택</a:t>
            </a:r>
          </a:p>
        </p:txBody>
      </p:sp>
      <p:sp>
        <p:nvSpPr>
          <p:cNvPr id="11" name="말풍선: 모서리가 둥근 사각형 10">
            <a:extLst>
              <a:ext uri="{FF2B5EF4-FFF2-40B4-BE49-F238E27FC236}">
                <a16:creationId xmlns:a16="http://schemas.microsoft.com/office/drawing/2014/main" xmlns="" id="{CABDFA9F-8C7A-47F1-B3D6-81F6745814DE}"/>
              </a:ext>
            </a:extLst>
          </p:cNvPr>
          <p:cNvSpPr/>
          <p:nvPr/>
        </p:nvSpPr>
        <p:spPr>
          <a:xfrm>
            <a:off x="4092166" y="3101040"/>
            <a:ext cx="1982000" cy="859176"/>
          </a:xfrm>
          <a:prstGeom prst="wedgeRoundRectCallout">
            <a:avLst>
              <a:gd name="adj1" fmla="val -49984"/>
              <a:gd name="adj2" fmla="val 86289"/>
              <a:gd name="adj3" fmla="val 16667"/>
            </a:avLst>
          </a:prstGeom>
          <a:solidFill>
            <a:srgbClr val="A3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z="1100" dirty="0"/>
              <a:t>원하는</a:t>
            </a:r>
            <a:r>
              <a:rPr lang="en-US" altLang="ko-KR" sz="1100" dirty="0"/>
              <a:t> </a:t>
            </a:r>
            <a:r>
              <a:rPr lang="ko-KR" altLang="en-US" sz="1100" dirty="0"/>
              <a:t>패션 아이템 키워드를 선택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BCFA32-777C-4C5C-9A2A-16A45AF903B7}"/>
              </a:ext>
            </a:extLst>
          </p:cNvPr>
          <p:cNvSpPr txBox="1"/>
          <p:nvPr/>
        </p:nvSpPr>
        <p:spPr>
          <a:xfrm>
            <a:off x="7180828" y="1300296"/>
            <a:ext cx="4867038" cy="2879506"/>
          </a:xfrm>
          <a:prstGeom prst="rect">
            <a:avLst/>
          </a:prstGeom>
          <a:noFill/>
          <a:ln w="38100">
            <a:solidFill>
              <a:srgbClr val="A32136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altLang="ko-KR" sz="2000" b="1" dirty="0">
              <a:highlight>
                <a:srgbClr val="FFFF00"/>
              </a:highlight>
            </a:endParaRPr>
          </a:p>
          <a:p>
            <a:pPr algn="ctr">
              <a:lnSpc>
                <a:spcPct val="120000"/>
              </a:lnSpc>
            </a:pPr>
            <a:r>
              <a:rPr lang="ko-KR" altLang="en-US" sz="2000" b="1" dirty="0">
                <a:highlight>
                  <a:srgbClr val="FFFF00"/>
                </a:highlight>
              </a:rPr>
              <a:t>다양한 종류의 부츠를 검색하고 싶다</a:t>
            </a:r>
            <a:r>
              <a:rPr lang="en-US" altLang="ko-KR" sz="2000" b="1" dirty="0">
                <a:highlight>
                  <a:srgbClr val="FFFF00"/>
                </a:highlight>
              </a:rPr>
              <a:t>.</a:t>
            </a:r>
          </a:p>
          <a:p>
            <a:pPr marL="342900" indent="-342900">
              <a:lnSpc>
                <a:spcPct val="120000"/>
              </a:lnSpc>
              <a:buFont typeface="+mj-ea"/>
              <a:buAutoNum type="circleNumDbPlain"/>
            </a:pPr>
            <a:endParaRPr lang="en-US" altLang="ko-KR" sz="1600" dirty="0"/>
          </a:p>
          <a:p>
            <a:pPr marL="342900" indent="-3429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sz="1600" dirty="0"/>
              <a:t>‘boots’ </a:t>
            </a:r>
            <a:r>
              <a:rPr lang="ko-KR" altLang="en-US" sz="1600" dirty="0"/>
              <a:t>입력 후 해당 키워드를 포함 선택</a:t>
            </a:r>
            <a:endParaRPr lang="en-US" altLang="ko-KR" sz="1600" dirty="0"/>
          </a:p>
          <a:p>
            <a:pPr marL="342900" indent="-342900">
              <a:lnSpc>
                <a:spcPct val="120000"/>
              </a:lnSpc>
              <a:buFont typeface="+mj-ea"/>
              <a:buAutoNum type="circleNumDbPlain"/>
            </a:pPr>
            <a:endParaRPr lang="en-US" altLang="ko-KR" sz="1600" dirty="0"/>
          </a:p>
          <a:p>
            <a:pPr marL="342900" indent="-34290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600" dirty="0"/>
              <a:t>패션 아이템명에 부츠가 들어가는 키워드가 제시</a:t>
            </a:r>
            <a:endParaRPr lang="en-US" altLang="ko-KR" sz="1600" dirty="0"/>
          </a:p>
          <a:p>
            <a:pPr marL="342900" indent="-342900">
              <a:lnSpc>
                <a:spcPct val="120000"/>
              </a:lnSpc>
              <a:buFont typeface="+mj-ea"/>
              <a:buAutoNum type="circleNumDbPlain"/>
            </a:pPr>
            <a:endParaRPr lang="en-US" altLang="ko-KR" sz="1600" dirty="0"/>
          </a:p>
          <a:p>
            <a:pPr marL="342900" indent="-34290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600" dirty="0"/>
              <a:t>해당 키워드 중 내가 원하는 부츠 종류를 선택</a:t>
            </a:r>
            <a:endParaRPr lang="en-US" altLang="ko-KR" sz="1600" dirty="0"/>
          </a:p>
          <a:p>
            <a:pPr>
              <a:lnSpc>
                <a:spcPct val="120000"/>
              </a:lnSpc>
            </a:pPr>
            <a:endParaRPr lang="ko-KR" altLang="en-US" sz="1600" dirty="0"/>
          </a:p>
        </p:txBody>
      </p:sp>
      <p:pic>
        <p:nvPicPr>
          <p:cNvPr id="13" name="그래픽 12" descr="시계 방향으로 굽은 화살표 단색으로 채워진">
            <a:extLst>
              <a:ext uri="{FF2B5EF4-FFF2-40B4-BE49-F238E27FC236}">
                <a16:creationId xmlns:a16="http://schemas.microsoft.com/office/drawing/2014/main" xmlns="" id="{214573CD-9F70-4180-889D-D658E676E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2416312" flipH="1">
            <a:off x="7007724" y="41592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5DEFAD3F-AC8B-45E9-A202-B92EA2142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237" y="1331203"/>
            <a:ext cx="6851526" cy="466863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7F413BE-315C-4418-BC6B-46F6BABC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고급 검색</a:t>
            </a:r>
            <a:r>
              <a:rPr lang="en-US" altLang="ko-KR" dirty="0"/>
              <a:t>; </a:t>
            </a:r>
            <a:r>
              <a:rPr lang="ko-KR" altLang="en-US" dirty="0"/>
              <a:t>촬영 인물</a:t>
            </a:r>
            <a:r>
              <a:rPr lang="en-US" altLang="ko-KR" dirty="0"/>
              <a:t>(</a:t>
            </a:r>
            <a:r>
              <a:rPr lang="ko-KR" altLang="en-US" dirty="0"/>
              <a:t>모델</a:t>
            </a:r>
            <a:r>
              <a:rPr lang="en-US" altLang="ko-KR" dirty="0"/>
              <a:t>) </a:t>
            </a:r>
            <a:r>
              <a:rPr lang="ko-KR" altLang="en-US" dirty="0"/>
              <a:t>찾기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DF08B7-8CE8-4112-9E1D-AFB0D4F47C42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0C9EBCC9-AFB8-4001-818F-B386ECDB4DBB}"/>
              </a:ext>
            </a:extLst>
          </p:cNvPr>
          <p:cNvSpPr/>
          <p:nvPr/>
        </p:nvSpPr>
        <p:spPr>
          <a:xfrm>
            <a:off x="4847566" y="2197398"/>
            <a:ext cx="1645920" cy="301214"/>
          </a:xfrm>
          <a:prstGeom prst="rect">
            <a:avLst/>
          </a:prstGeom>
          <a:noFill/>
          <a:ln w="38100">
            <a:solidFill>
              <a:srgbClr val="A32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중괄호 8">
            <a:extLst>
              <a:ext uri="{FF2B5EF4-FFF2-40B4-BE49-F238E27FC236}">
                <a16:creationId xmlns:a16="http://schemas.microsoft.com/office/drawing/2014/main" xmlns="" id="{63224B7F-E050-43FA-91D8-00F71EB8D838}"/>
              </a:ext>
            </a:extLst>
          </p:cNvPr>
          <p:cNvSpPr/>
          <p:nvPr/>
        </p:nvSpPr>
        <p:spPr>
          <a:xfrm>
            <a:off x="6096000" y="3867013"/>
            <a:ext cx="430305" cy="1215614"/>
          </a:xfrm>
          <a:prstGeom prst="rightBrace">
            <a:avLst/>
          </a:prstGeom>
          <a:ln w="38100">
            <a:solidFill>
              <a:srgbClr val="A3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말풍선: 모서리가 둥근 사각형 9">
            <a:extLst>
              <a:ext uri="{FF2B5EF4-FFF2-40B4-BE49-F238E27FC236}">
                <a16:creationId xmlns:a16="http://schemas.microsoft.com/office/drawing/2014/main" xmlns="" id="{1771402D-1A87-4D45-95C7-D1D941264AF1}"/>
              </a:ext>
            </a:extLst>
          </p:cNvPr>
          <p:cNvSpPr/>
          <p:nvPr/>
        </p:nvSpPr>
        <p:spPr>
          <a:xfrm>
            <a:off x="6698428" y="3718010"/>
            <a:ext cx="1695448" cy="531216"/>
          </a:xfrm>
          <a:prstGeom prst="wedgeRoundRectCallout">
            <a:avLst>
              <a:gd name="adj1" fmla="val -49984"/>
              <a:gd name="adj2" fmla="val 86289"/>
              <a:gd name="adj3" fmla="val 16667"/>
            </a:avLst>
          </a:prstGeom>
          <a:solidFill>
            <a:srgbClr val="A3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z="1100"/>
              <a:t>원하는 모델명을 선택</a:t>
            </a:r>
            <a:endParaRPr lang="ko-KR" altLang="en-US" sz="1100" dirty="0"/>
          </a:p>
        </p:txBody>
      </p:sp>
      <p:sp>
        <p:nvSpPr>
          <p:cNvPr id="11" name="말풍선: 모서리가 둥근 사각형 10">
            <a:extLst>
              <a:ext uri="{FF2B5EF4-FFF2-40B4-BE49-F238E27FC236}">
                <a16:creationId xmlns:a16="http://schemas.microsoft.com/office/drawing/2014/main" xmlns="" id="{ECD09EC6-282E-4AB3-92EE-EB40339DD2F0}"/>
              </a:ext>
            </a:extLst>
          </p:cNvPr>
          <p:cNvSpPr/>
          <p:nvPr/>
        </p:nvSpPr>
        <p:spPr>
          <a:xfrm>
            <a:off x="2786180" y="1082645"/>
            <a:ext cx="1982000" cy="859176"/>
          </a:xfrm>
          <a:prstGeom prst="wedgeRoundRectCallout">
            <a:avLst>
              <a:gd name="adj1" fmla="val 58027"/>
              <a:gd name="adj2" fmla="val 70012"/>
              <a:gd name="adj3" fmla="val 16667"/>
            </a:avLst>
          </a:prstGeom>
          <a:solidFill>
            <a:srgbClr val="A3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z="1100" dirty="0"/>
              <a:t>해당 이름 혹은 성을 </a:t>
            </a:r>
            <a:r>
              <a:rPr lang="en-US" altLang="ko-KR" sz="1100" dirty="0"/>
              <a:t>‘</a:t>
            </a:r>
            <a:r>
              <a:rPr lang="ko-KR" altLang="en-US" sz="1100" dirty="0"/>
              <a:t>포함</a:t>
            </a:r>
            <a:r>
              <a:rPr lang="en-US" altLang="ko-KR" sz="1100" dirty="0"/>
              <a:t>’</a:t>
            </a:r>
            <a:r>
              <a:rPr lang="ko-KR" altLang="en-US" sz="1100" dirty="0"/>
              <a:t>할지 해당 이름 혹은 성으로  </a:t>
            </a:r>
            <a:r>
              <a:rPr lang="en-US" altLang="ko-KR" sz="1100" dirty="0"/>
              <a:t>’</a:t>
            </a:r>
            <a:r>
              <a:rPr lang="ko-KR" altLang="en-US" sz="1100" dirty="0"/>
              <a:t>시작</a:t>
            </a:r>
            <a:r>
              <a:rPr lang="en-US" altLang="ko-KR" sz="1100" dirty="0"/>
              <a:t>’</a:t>
            </a:r>
            <a:r>
              <a:rPr lang="ko-KR" altLang="en-US" sz="1100" dirty="0"/>
              <a:t>하는 모델을 찾을지 선택</a:t>
            </a:r>
          </a:p>
        </p:txBody>
      </p:sp>
    </p:spTree>
    <p:extLst>
      <p:ext uri="{BB962C8B-B14F-4D97-AF65-F5344CB8AC3E}">
        <p14:creationId xmlns:p14="http://schemas.microsoft.com/office/powerpoint/2010/main" val="217552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FB77177-CAA0-45D1-A75B-CEB0813B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호별 검색</a:t>
            </a:r>
            <a:r>
              <a:rPr lang="en-US" altLang="ko-KR" dirty="0"/>
              <a:t>; </a:t>
            </a:r>
            <a:r>
              <a:rPr lang="ko-KR" altLang="en-US" dirty="0"/>
              <a:t>호 찾아보기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928507DB-412F-452B-8DBD-F3B72A0F9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62" y="1188720"/>
            <a:ext cx="4848225" cy="1219200"/>
          </a:xfrm>
          <a:prstGeom prst="rect">
            <a:avLst/>
          </a:prstGeom>
        </p:spPr>
      </p:pic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xmlns="" id="{5EB3A48C-44AA-4A41-B3B3-0E9772B7207A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F608C954-AF15-4532-8EAB-74DDB85DA263}"/>
              </a:ext>
            </a:extLst>
          </p:cNvPr>
          <p:cNvSpPr/>
          <p:nvPr/>
        </p:nvSpPr>
        <p:spPr>
          <a:xfrm>
            <a:off x="2002714" y="1798320"/>
            <a:ext cx="1052458" cy="301214"/>
          </a:xfrm>
          <a:prstGeom prst="rect">
            <a:avLst/>
          </a:prstGeom>
          <a:noFill/>
          <a:ln w="38100">
            <a:solidFill>
              <a:srgbClr val="A32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068EA29-5F53-4A99-9C0F-76B6A3E43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631" y="1188720"/>
            <a:ext cx="7560839" cy="5013900"/>
          </a:xfrm>
          <a:prstGeom prst="rect">
            <a:avLst/>
          </a:prstGeom>
        </p:spPr>
      </p:pic>
      <p:pic>
        <p:nvPicPr>
          <p:cNvPr id="10" name="그래픽 9" descr="시계 방향으로 굽은 화살표 단색으로 채워진">
            <a:extLst>
              <a:ext uri="{FF2B5EF4-FFF2-40B4-BE49-F238E27FC236}">
                <a16:creationId xmlns:a16="http://schemas.microsoft.com/office/drawing/2014/main" xmlns="" id="{C7D2EE35-D1EE-4D50-86CE-A84C0DB2D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9638821">
            <a:off x="2593991" y="1988705"/>
            <a:ext cx="1239308" cy="123930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66035B37-603D-4834-A5D2-92FCD5A056CD}"/>
              </a:ext>
            </a:extLst>
          </p:cNvPr>
          <p:cNvSpPr/>
          <p:nvPr/>
        </p:nvSpPr>
        <p:spPr>
          <a:xfrm>
            <a:off x="4708261" y="3894268"/>
            <a:ext cx="3618157" cy="411002"/>
          </a:xfrm>
          <a:prstGeom prst="rect">
            <a:avLst/>
          </a:prstGeom>
          <a:noFill/>
          <a:ln w="38100">
            <a:solidFill>
              <a:srgbClr val="A32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말풍선: 모서리가 둥근 사각형 11">
            <a:extLst>
              <a:ext uri="{FF2B5EF4-FFF2-40B4-BE49-F238E27FC236}">
                <a16:creationId xmlns:a16="http://schemas.microsoft.com/office/drawing/2014/main" xmlns="" id="{829DC4FC-9DA6-4FC0-AA65-1A85D07D0A59}"/>
              </a:ext>
            </a:extLst>
          </p:cNvPr>
          <p:cNvSpPr/>
          <p:nvPr/>
        </p:nvSpPr>
        <p:spPr>
          <a:xfrm>
            <a:off x="3506993" y="3894268"/>
            <a:ext cx="1003950" cy="555813"/>
          </a:xfrm>
          <a:prstGeom prst="wedgeRoundRectCallout">
            <a:avLst>
              <a:gd name="adj1" fmla="val 60198"/>
              <a:gd name="adj2" fmla="val -26399"/>
              <a:gd name="adj3" fmla="val 16667"/>
            </a:avLst>
          </a:prstGeom>
          <a:solidFill>
            <a:srgbClr val="A3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z="1100"/>
              <a:t>호별 검색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2244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ADDBAE2-9012-492A-9566-16280A4B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보그</a:t>
            </a:r>
            <a:r>
              <a:rPr lang="en-US" altLang="ko-KR" dirty="0"/>
              <a:t>, </a:t>
            </a:r>
            <a:r>
              <a:rPr lang="ko-KR" altLang="en-US" dirty="0"/>
              <a:t>표지만 검색할 수 없나요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5DE7F97-8B26-487C-8F54-90B86659F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 err="1">
                <a:highlight>
                  <a:srgbClr val="FFFF00"/>
                </a:highlight>
              </a:rPr>
              <a:t>ti</a:t>
            </a:r>
            <a:r>
              <a:rPr lang="en-US" altLang="ko-KR" b="1" dirty="0">
                <a:highlight>
                  <a:srgbClr val="FFFF00"/>
                </a:highlight>
              </a:rPr>
              <a:t>("Cover: Vogue")</a:t>
            </a:r>
            <a:endParaRPr lang="ko-KR" altLang="en-US" b="1" dirty="0">
              <a:highlight>
                <a:srgbClr val="FFFF00"/>
              </a:highlight>
            </a:endParaRPr>
          </a:p>
        </p:txBody>
      </p:sp>
      <p:sp>
        <p:nvSpPr>
          <p:cNvPr id="28" name="슬라이드 번호 개체 틀 3">
            <a:extLst>
              <a:ext uri="{FF2B5EF4-FFF2-40B4-BE49-F238E27FC236}">
                <a16:creationId xmlns:a16="http://schemas.microsoft.com/office/drawing/2014/main" xmlns="" id="{39105915-8033-49B7-AA2C-DBF704C016FE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00D7E0DA-9994-4E06-8A82-87C347E63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39" y="1955714"/>
            <a:ext cx="7919423" cy="43130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84FFDAEE-31F2-4D72-AFE8-8003A821A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458" y="1133546"/>
            <a:ext cx="5255902" cy="33150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그래픽 10" descr="시계 방향으로 굽은 화살표 단색으로 채워진">
            <a:extLst>
              <a:ext uri="{FF2B5EF4-FFF2-40B4-BE49-F238E27FC236}">
                <a16:creationId xmlns:a16="http://schemas.microsoft.com/office/drawing/2014/main" xmlns="" id="{FD9890F0-FDF6-4AD3-A48C-BFC2B21DA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3711652">
            <a:off x="7344354" y="4372027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91FCB7D-9D29-4B5E-8C37-1A2D1D08D8D0}"/>
              </a:ext>
            </a:extLst>
          </p:cNvPr>
          <p:cNvSpPr txBox="1"/>
          <p:nvPr/>
        </p:nvSpPr>
        <p:spPr>
          <a:xfrm>
            <a:off x="8560099" y="4567617"/>
            <a:ext cx="3631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hlinkClick r:id="rId6"/>
              </a:rPr>
              <a:t>* </a:t>
            </a:r>
            <a:r>
              <a:rPr lang="ko-KR" altLang="en-US" sz="1400" dirty="0">
                <a:hlinkClick r:id="rId6"/>
              </a:rPr>
              <a:t>보그 표지 검색방법 관련 도움말</a:t>
            </a:r>
            <a:r>
              <a:rPr lang="en-US" altLang="ko-KR" sz="1400" dirty="0"/>
              <a:t>(</a:t>
            </a:r>
            <a:r>
              <a:rPr lang="ko-KR" altLang="en-US" sz="1400" dirty="0"/>
              <a:t>영어</a:t>
            </a:r>
            <a:r>
              <a:rPr lang="en-US" altLang="ko-KR" sz="1400" dirty="0"/>
              <a:t>)</a:t>
            </a:r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83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6D9AABD-3293-4D1E-B929-5D5DB050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5F4B910D-82C8-4F7A-BF96-61238E1D5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19"/>
            <a:ext cx="10155803" cy="50991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b="1" dirty="0">
                <a:solidFill>
                  <a:srgbClr val="A32136"/>
                </a:solidFill>
                <a:latin typeface="+mn-lt"/>
              </a:rPr>
              <a:t>The Vogue Archive</a:t>
            </a:r>
            <a:r>
              <a:rPr lang="ko-KR" altLang="en-US" b="1" dirty="0">
                <a:solidFill>
                  <a:srgbClr val="A32136"/>
                </a:solidFill>
                <a:latin typeface="+mn-lt"/>
              </a:rPr>
              <a:t>소개</a:t>
            </a:r>
            <a:endParaRPr lang="en-US" altLang="ko-KR" b="1" dirty="0">
              <a:solidFill>
                <a:srgbClr val="A32136"/>
              </a:solidFill>
              <a:latin typeface="+mn-lt"/>
            </a:endParaRPr>
          </a:p>
          <a:p>
            <a:pPr marL="914400" lvl="1" indent="-457200">
              <a:buFont typeface="+mj-ea"/>
              <a:buAutoNum type="circleNumDbPlain"/>
            </a:pPr>
            <a:r>
              <a:rPr lang="en-US" altLang="ko-KR" dirty="0">
                <a:latin typeface="+mn-lt"/>
              </a:rPr>
              <a:t>The Vogue Archive </a:t>
            </a:r>
            <a:r>
              <a:rPr lang="ko-KR" altLang="en-US" dirty="0">
                <a:latin typeface="+mn-lt"/>
              </a:rPr>
              <a:t>접속 방법 안내</a:t>
            </a:r>
            <a:endParaRPr lang="en-US" altLang="ko-KR" dirty="0">
              <a:latin typeface="+mn-lt"/>
            </a:endParaRPr>
          </a:p>
          <a:p>
            <a:pPr marL="914400" lvl="1" indent="-457200">
              <a:buFont typeface="+mj-ea"/>
              <a:buAutoNum type="circleNumDbPlain"/>
            </a:pPr>
            <a:r>
              <a:rPr lang="en-US" altLang="ko-KR" dirty="0">
                <a:latin typeface="+mn-lt"/>
              </a:rPr>
              <a:t>The</a:t>
            </a:r>
            <a:r>
              <a:rPr lang="ko-KR" altLang="en-US" dirty="0">
                <a:latin typeface="+mn-lt"/>
              </a:rPr>
              <a:t> </a:t>
            </a:r>
            <a:r>
              <a:rPr lang="en-US" altLang="ko-KR" dirty="0">
                <a:latin typeface="+mn-lt"/>
              </a:rPr>
              <a:t>Vogue</a:t>
            </a:r>
            <a:r>
              <a:rPr lang="ko-KR" altLang="en-US" dirty="0">
                <a:latin typeface="+mn-lt"/>
              </a:rPr>
              <a:t> </a:t>
            </a:r>
            <a:r>
              <a:rPr lang="en-US" altLang="ko-KR" dirty="0">
                <a:latin typeface="+mn-lt"/>
              </a:rPr>
              <a:t>Archive</a:t>
            </a:r>
            <a:r>
              <a:rPr lang="ko-KR" altLang="en-US" dirty="0">
                <a:latin typeface="+mn-lt"/>
              </a:rPr>
              <a:t> 컨텐츠 소개</a:t>
            </a:r>
            <a:endParaRPr lang="en-US" altLang="ko-KR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>
                <a:solidFill>
                  <a:srgbClr val="A32136"/>
                </a:solidFill>
                <a:latin typeface="+mn-lt"/>
              </a:rPr>
              <a:t>Vogue</a:t>
            </a:r>
            <a:r>
              <a:rPr lang="ko-KR" altLang="en-US" b="1" dirty="0">
                <a:solidFill>
                  <a:srgbClr val="A32136"/>
                </a:solidFill>
                <a:latin typeface="+mn-lt"/>
              </a:rPr>
              <a:t> 컨텐츠 검색</a:t>
            </a:r>
            <a:endParaRPr lang="en-US" altLang="ko-KR" b="1" dirty="0">
              <a:solidFill>
                <a:srgbClr val="A32136"/>
              </a:solidFill>
              <a:latin typeface="+mn-lt"/>
            </a:endParaRPr>
          </a:p>
          <a:p>
            <a:pPr marL="914400" lvl="1" indent="-457200">
              <a:buFont typeface="+mj-ea"/>
              <a:buAutoNum type="circleNumDbPlain"/>
            </a:pPr>
            <a:r>
              <a:rPr lang="ko-KR" altLang="en-US" dirty="0">
                <a:latin typeface="+mn-lt"/>
              </a:rPr>
              <a:t>기본검색으로 컨텐츠</a:t>
            </a:r>
            <a:r>
              <a:rPr lang="en-US" altLang="ko-KR" dirty="0">
                <a:latin typeface="+mn-lt"/>
              </a:rPr>
              <a:t> </a:t>
            </a:r>
            <a:r>
              <a:rPr lang="ko-KR" altLang="en-US" dirty="0">
                <a:latin typeface="+mn-lt"/>
              </a:rPr>
              <a:t>찾기</a:t>
            </a:r>
            <a:endParaRPr lang="en-US" altLang="ko-KR" dirty="0">
              <a:latin typeface="+mn-lt"/>
            </a:endParaRPr>
          </a:p>
          <a:p>
            <a:pPr marL="914400" lvl="1" indent="-457200">
              <a:buFont typeface="+mj-ea"/>
              <a:buAutoNum type="circleNumDbPlain"/>
            </a:pPr>
            <a:r>
              <a:rPr lang="ko-KR" altLang="en-US" dirty="0">
                <a:latin typeface="+mn-lt"/>
              </a:rPr>
              <a:t>고급검색</a:t>
            </a:r>
            <a:r>
              <a:rPr lang="en-US" altLang="ko-KR" dirty="0">
                <a:latin typeface="+mn-lt"/>
              </a:rPr>
              <a:t>; </a:t>
            </a:r>
            <a:r>
              <a:rPr lang="ko-KR" altLang="en-US" dirty="0">
                <a:latin typeface="+mn-lt"/>
              </a:rPr>
              <a:t>브랜드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사진 작가명으로 검색하기</a:t>
            </a:r>
            <a:endParaRPr lang="en-US" altLang="ko-KR" dirty="0">
              <a:latin typeface="+mn-lt"/>
            </a:endParaRPr>
          </a:p>
          <a:p>
            <a:pPr marL="914400" lvl="1" indent="-457200">
              <a:buFont typeface="+mj-ea"/>
              <a:buAutoNum type="circleNumDbPlain"/>
            </a:pPr>
            <a:r>
              <a:rPr lang="ko-KR" altLang="en-US" dirty="0">
                <a:latin typeface="+mn-lt"/>
              </a:rPr>
              <a:t>호별검색</a:t>
            </a:r>
            <a:endParaRPr lang="en-US" altLang="ko-KR" dirty="0">
              <a:latin typeface="+mn-lt"/>
            </a:endParaRPr>
          </a:p>
          <a:p>
            <a:pPr marL="914400" lvl="1" indent="-457200">
              <a:buFont typeface="+mj-ea"/>
              <a:buAutoNum type="circleNumDbPlain"/>
            </a:pPr>
            <a:r>
              <a:rPr lang="ko-KR" altLang="en-US" dirty="0">
                <a:latin typeface="+mn-lt"/>
              </a:rPr>
              <a:t>표지검색</a:t>
            </a:r>
            <a:endParaRPr lang="en-US" altLang="ko-KR" dirty="0">
              <a:latin typeface="+mn-lt"/>
            </a:endParaRPr>
          </a:p>
          <a:p>
            <a:pPr marL="457200" indent="-457200">
              <a:buFont typeface="+mj-ea"/>
              <a:buAutoNum type="arabicPeriod"/>
            </a:pPr>
            <a:r>
              <a:rPr lang="ko-KR" altLang="en-US" b="1" dirty="0">
                <a:solidFill>
                  <a:srgbClr val="A32136"/>
                </a:solidFill>
                <a:latin typeface="+mn-lt"/>
              </a:rPr>
              <a:t>나만의 보그 컬렉션 만들기</a:t>
            </a:r>
            <a:endParaRPr lang="en-US" altLang="ko-KR" b="1" dirty="0">
              <a:solidFill>
                <a:srgbClr val="A32136"/>
              </a:solidFill>
              <a:latin typeface="+mn-lt"/>
            </a:endParaRPr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xmlns="" id="{85CF7A04-A5EB-440E-A5CC-59DC20572843}"/>
              </a:ext>
            </a:extLst>
          </p:cNvPr>
          <p:cNvSpPr txBox="1">
            <a:spLocks/>
          </p:cNvSpPr>
          <p:nvPr/>
        </p:nvSpPr>
        <p:spPr>
          <a:xfrm>
            <a:off x="9144000" y="64248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C17B92AE-6028-4A0E-8C40-D9DE917A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나만의 </a:t>
            </a:r>
            <a:r>
              <a:rPr lang="en-US" altLang="ko-KR" dirty="0"/>
              <a:t>Vogue </a:t>
            </a:r>
            <a:r>
              <a:rPr lang="ko-KR" altLang="en-US" dirty="0"/>
              <a:t>컬렉션 만들기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421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>
            <a:extLst>
              <a:ext uri="{FF2B5EF4-FFF2-40B4-BE49-F238E27FC236}">
                <a16:creationId xmlns:a16="http://schemas.microsoft.com/office/drawing/2014/main" xmlns="" id="{E04F5F5A-A23D-4923-929F-CA218A427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214" y="1269402"/>
            <a:ext cx="6874137" cy="4674198"/>
          </a:xfrm>
        </p:spPr>
        <p:txBody>
          <a:bodyPr/>
          <a:lstStyle/>
          <a:p>
            <a:r>
              <a:rPr lang="en-US" altLang="ko-KR" dirty="0"/>
              <a:t>ProQuest</a:t>
            </a:r>
            <a:r>
              <a:rPr lang="ko-KR" altLang="en-US" dirty="0"/>
              <a:t> 플랫폼에서 제공되는 컨텐츠는 개인화 기능인 </a:t>
            </a:r>
            <a:r>
              <a:rPr lang="en-US" altLang="ko-KR" dirty="0"/>
              <a:t>My Research </a:t>
            </a:r>
            <a:r>
              <a:rPr lang="ko-KR" altLang="en-US" dirty="0"/>
              <a:t>기능을 지원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My Research </a:t>
            </a:r>
            <a:r>
              <a:rPr lang="ko-KR" altLang="en-US" dirty="0"/>
              <a:t>기능을 통해 이용자는 컨텐츠를 저장하거나 관심있는 키워드를 알림 메시지로 생성하여 최신 정보를 얻을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0E479-0D7D-4B8A-B48B-A949A723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My</a:t>
            </a:r>
            <a:r>
              <a:rPr lang="ko-KR" altLang="en-US" dirty="0"/>
              <a:t> </a:t>
            </a:r>
            <a:r>
              <a:rPr lang="en-US" altLang="ko-KR" dirty="0"/>
              <a:t>Research</a:t>
            </a:r>
            <a:r>
              <a:rPr lang="ko-KR" altLang="en-US" dirty="0"/>
              <a:t>기능</a:t>
            </a:r>
            <a:endParaRPr lang="en-US" dirty="0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xmlns="" id="{2007FAD4-7C19-4FEB-A973-6EF140C32E52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CE405495-5C43-4781-B3B4-CACFFCA76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90" y="1269402"/>
            <a:ext cx="4015852" cy="47479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4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>
            <a:extLst>
              <a:ext uri="{FF2B5EF4-FFF2-40B4-BE49-F238E27FC236}">
                <a16:creationId xmlns:a16="http://schemas.microsoft.com/office/drawing/2014/main" xmlns="" id="{E04F5F5A-A23D-4923-929F-CA218A427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09820"/>
            <a:ext cx="10155803" cy="4933780"/>
          </a:xfrm>
        </p:spPr>
        <p:txBody>
          <a:bodyPr/>
          <a:lstStyle/>
          <a:p>
            <a:r>
              <a:rPr lang="ko-KR" altLang="en-US" dirty="0"/>
              <a:t>나만의 구찌 컨텐츠 컬렉션 </a:t>
            </a:r>
            <a:r>
              <a:rPr lang="en-US" altLang="ko-KR" dirty="0"/>
              <a:t>from </a:t>
            </a:r>
            <a:r>
              <a:rPr lang="ko-KR" altLang="en-US" dirty="0"/>
              <a:t>보그 아카이브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0E479-0D7D-4B8A-B48B-A949A723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My</a:t>
            </a:r>
            <a:r>
              <a:rPr lang="ko-KR" altLang="en-US" dirty="0"/>
              <a:t> </a:t>
            </a:r>
            <a:r>
              <a:rPr lang="en-US" altLang="ko-KR" dirty="0"/>
              <a:t>Research;</a:t>
            </a:r>
            <a:r>
              <a:rPr lang="ko-KR" altLang="en-US" dirty="0"/>
              <a:t> 나만의 보그 컬렉션 만들기</a:t>
            </a:r>
            <a:endParaRPr lang="en-US" dirty="0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xmlns="" id="{2007FAD4-7C19-4FEB-A973-6EF140C32E52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719F345E-C390-48BC-ADA2-383B97100591}"/>
              </a:ext>
            </a:extLst>
          </p:cNvPr>
          <p:cNvGrpSpPr/>
          <p:nvPr/>
        </p:nvGrpSpPr>
        <p:grpSpPr>
          <a:xfrm>
            <a:off x="805388" y="1852949"/>
            <a:ext cx="10729949" cy="584775"/>
            <a:chOff x="1070806" y="5747921"/>
            <a:chExt cx="10729949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A8CAB92-3EC4-40C2-A461-3B1C4B03DB8A}"/>
                </a:ext>
              </a:extLst>
            </p:cNvPr>
            <p:cNvSpPr txBox="1"/>
            <p:nvPr/>
          </p:nvSpPr>
          <p:spPr>
            <a:xfrm>
              <a:off x="1070806" y="5747921"/>
              <a:ext cx="34515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/>
                <a:t>① 고급검색페이지에 있는 </a:t>
              </a:r>
              <a:endParaRPr lang="en-US" altLang="ko-KR" sz="1600" dirty="0"/>
            </a:p>
            <a:p>
              <a:r>
                <a:rPr lang="ko-KR" altLang="en-US" sz="1600" dirty="0"/>
                <a:t>      회사</a:t>
              </a:r>
              <a:r>
                <a:rPr lang="en-US" altLang="ko-KR" sz="1600" dirty="0"/>
                <a:t>/</a:t>
              </a:r>
              <a:r>
                <a:rPr lang="ko-KR" altLang="en-US" sz="1600" dirty="0"/>
                <a:t>브랜드 찾기에서 </a:t>
              </a:r>
              <a:r>
                <a:rPr lang="en-US" altLang="ko-KR" sz="1600" dirty="0"/>
                <a:t>‘</a:t>
              </a:r>
              <a:r>
                <a:rPr lang="ko-KR" altLang="en-US" sz="1600" dirty="0"/>
                <a:t>구찌</a:t>
              </a:r>
              <a:r>
                <a:rPr lang="en-US" altLang="ko-KR" sz="1600" dirty="0"/>
                <a:t>‘ </a:t>
              </a:r>
              <a:r>
                <a:rPr lang="ko-KR" altLang="en-US" sz="1600" dirty="0"/>
                <a:t>검색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EEAB89A-8756-4CE4-AC9D-9D2A45EEB30E}"/>
                </a:ext>
              </a:extLst>
            </p:cNvPr>
            <p:cNvSpPr txBox="1"/>
            <p:nvPr/>
          </p:nvSpPr>
          <p:spPr>
            <a:xfrm>
              <a:off x="4427193" y="5747921"/>
              <a:ext cx="34203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/>
                <a:t>② 항목 선택 후 </a:t>
              </a:r>
              <a:r>
                <a:rPr lang="en-US" altLang="ko-KR" sz="1600" dirty="0"/>
                <a:t>‘my</a:t>
              </a:r>
              <a:r>
                <a:rPr lang="ko-KR" altLang="en-US" sz="1600" dirty="0"/>
                <a:t> </a:t>
              </a:r>
              <a:r>
                <a:rPr lang="en-US" altLang="ko-KR" sz="1600" dirty="0"/>
                <a:t>Research’</a:t>
              </a:r>
              <a:r>
                <a:rPr lang="ko-KR" altLang="en-US" sz="1600" dirty="0"/>
                <a:t>에 저장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81AF885-61E7-48D0-B47C-7809671589EB}"/>
                </a:ext>
              </a:extLst>
            </p:cNvPr>
            <p:cNvSpPr txBox="1"/>
            <p:nvPr/>
          </p:nvSpPr>
          <p:spPr>
            <a:xfrm>
              <a:off x="7671868" y="5747921"/>
              <a:ext cx="41288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/>
                <a:t>③ </a:t>
              </a:r>
              <a:r>
                <a:rPr lang="en-US" altLang="ko-KR" sz="1600" dirty="0"/>
                <a:t>‘my</a:t>
              </a:r>
              <a:r>
                <a:rPr lang="ko-KR" altLang="en-US" sz="1600" dirty="0"/>
                <a:t> </a:t>
              </a:r>
              <a:r>
                <a:rPr lang="en-US" altLang="ko-KR" sz="1600" dirty="0"/>
                <a:t>Research’</a:t>
              </a:r>
              <a:r>
                <a:rPr lang="ko-KR" altLang="en-US" sz="1600" dirty="0"/>
                <a:t> 폴더 생성 혹은 선택 후 저장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xmlns="" id="{2B2D46ED-80D7-423A-9596-DCF385051FD4}"/>
              </a:ext>
            </a:extLst>
          </p:cNvPr>
          <p:cNvGrpSpPr/>
          <p:nvPr/>
        </p:nvGrpSpPr>
        <p:grpSpPr>
          <a:xfrm>
            <a:off x="805388" y="2537257"/>
            <a:ext cx="10764508" cy="3763924"/>
            <a:chOff x="961328" y="1983997"/>
            <a:chExt cx="10764508" cy="376392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468D0390-B8D6-41DD-A713-FCC2A56E0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945" y="1983997"/>
              <a:ext cx="3356387" cy="376392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xmlns="" id="{3C7407B8-82A9-42F6-8033-EE4748E9B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6018" y="1983997"/>
              <a:ext cx="6880594" cy="376392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4FCE75A5-5682-429A-9152-0A923D8D3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7405" y="2809975"/>
              <a:ext cx="4248431" cy="26466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1A64D912-9A6D-4956-92A4-AB9F55D19378}"/>
                </a:ext>
              </a:extLst>
            </p:cNvPr>
            <p:cNvSpPr/>
            <p:nvPr/>
          </p:nvSpPr>
          <p:spPr>
            <a:xfrm>
              <a:off x="978945" y="2549562"/>
              <a:ext cx="1052458" cy="411020"/>
            </a:xfrm>
            <a:prstGeom prst="rect">
              <a:avLst/>
            </a:prstGeom>
            <a:noFill/>
            <a:ln w="38100">
              <a:solidFill>
                <a:srgbClr val="A32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xmlns="" id="{5BD503A5-EDDA-47DA-818F-13835A367A5A}"/>
                </a:ext>
              </a:extLst>
            </p:cNvPr>
            <p:cNvSpPr/>
            <p:nvPr/>
          </p:nvSpPr>
          <p:spPr>
            <a:xfrm>
              <a:off x="961328" y="3943231"/>
              <a:ext cx="1351566" cy="1415594"/>
            </a:xfrm>
            <a:prstGeom prst="rect">
              <a:avLst/>
            </a:prstGeom>
            <a:noFill/>
            <a:ln w="38100">
              <a:solidFill>
                <a:srgbClr val="A32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xmlns="" id="{A82173D2-023A-43BA-8312-6083E96E0196}"/>
                </a:ext>
              </a:extLst>
            </p:cNvPr>
            <p:cNvSpPr/>
            <p:nvPr/>
          </p:nvSpPr>
          <p:spPr>
            <a:xfrm>
              <a:off x="10704443" y="2069455"/>
              <a:ext cx="332903" cy="412318"/>
            </a:xfrm>
            <a:prstGeom prst="rect">
              <a:avLst/>
            </a:prstGeom>
            <a:noFill/>
            <a:ln w="38100">
              <a:solidFill>
                <a:srgbClr val="A32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xmlns="" id="{D73C2813-CE5E-4393-B428-8FBA323648AB}"/>
                </a:ext>
              </a:extLst>
            </p:cNvPr>
            <p:cNvCxnSpPr>
              <a:stCxn id="19" idx="2"/>
            </p:cNvCxnSpPr>
            <p:nvPr/>
          </p:nvCxnSpPr>
          <p:spPr>
            <a:xfrm>
              <a:off x="1505174" y="2960582"/>
              <a:ext cx="280595" cy="982649"/>
            </a:xfrm>
            <a:prstGeom prst="straightConnector1">
              <a:avLst/>
            </a:prstGeom>
            <a:ln w="38100">
              <a:solidFill>
                <a:srgbClr val="A321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xmlns="" id="{6D0A2DA7-5A73-4782-A8B7-E16F273C046A}"/>
                </a:ext>
              </a:extLst>
            </p:cNvPr>
            <p:cNvCxnSpPr>
              <a:cxnSpLocks/>
            </p:cNvCxnSpPr>
            <p:nvPr/>
          </p:nvCxnSpPr>
          <p:spPr>
            <a:xfrm>
              <a:off x="2326612" y="4686631"/>
              <a:ext cx="1497237" cy="842675"/>
            </a:xfrm>
            <a:prstGeom prst="straightConnector1">
              <a:avLst/>
            </a:prstGeom>
            <a:ln w="38100">
              <a:solidFill>
                <a:srgbClr val="A321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xmlns="" id="{59E9E129-099E-4143-96B5-A397AECF26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78642" y="2430343"/>
              <a:ext cx="742050" cy="1345591"/>
            </a:xfrm>
            <a:prstGeom prst="straightConnector1">
              <a:avLst/>
            </a:prstGeom>
            <a:ln w="38100">
              <a:solidFill>
                <a:srgbClr val="A321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64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>
            <a:extLst>
              <a:ext uri="{FF2B5EF4-FFF2-40B4-BE49-F238E27FC236}">
                <a16:creationId xmlns:a16="http://schemas.microsoft.com/office/drawing/2014/main" xmlns="" id="{E04F5F5A-A23D-4923-929F-CA218A427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90633"/>
            <a:ext cx="10155803" cy="4852967"/>
          </a:xfrm>
        </p:spPr>
        <p:txBody>
          <a:bodyPr/>
          <a:lstStyle/>
          <a:p>
            <a:r>
              <a:rPr lang="ko-KR" altLang="en-US" dirty="0"/>
              <a:t>나만의 모스키노 알림이 생성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0E479-0D7D-4B8A-B48B-A949A723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My</a:t>
            </a:r>
            <a:r>
              <a:rPr lang="ko-KR" altLang="en-US" dirty="0"/>
              <a:t> </a:t>
            </a:r>
            <a:r>
              <a:rPr lang="en-US" altLang="ko-KR" dirty="0"/>
              <a:t>Research;</a:t>
            </a:r>
            <a:r>
              <a:rPr lang="ko-KR" altLang="en-US" dirty="0"/>
              <a:t> 나만의 보그 컬렉션 알림 생성</a:t>
            </a:r>
            <a:endParaRPr lang="en-US" dirty="0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xmlns="" id="{2007FAD4-7C19-4FEB-A973-6EF140C32E52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F1D939-79E9-4215-B47F-32EDC5084AE7}"/>
              </a:ext>
            </a:extLst>
          </p:cNvPr>
          <p:cNvSpPr txBox="1"/>
          <p:nvPr/>
        </p:nvSpPr>
        <p:spPr>
          <a:xfrm>
            <a:off x="877173" y="1897363"/>
            <a:ext cx="2640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① 고급검색페이지에 있는 </a:t>
            </a:r>
            <a:endParaRPr lang="en-US" altLang="ko-KR" sz="1600" dirty="0"/>
          </a:p>
          <a:p>
            <a:r>
              <a:rPr lang="ko-KR" altLang="en-US" sz="1600" dirty="0"/>
              <a:t>      회사</a:t>
            </a:r>
            <a:r>
              <a:rPr lang="en-US" altLang="ko-KR" sz="1600" dirty="0"/>
              <a:t>/</a:t>
            </a:r>
            <a:r>
              <a:rPr lang="ko-KR" altLang="en-US" sz="1600" dirty="0"/>
              <a:t>브랜드 찾기 검색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383245-D490-4957-93F8-88326E0CAA77}"/>
              </a:ext>
            </a:extLst>
          </p:cNvPr>
          <p:cNvSpPr txBox="1"/>
          <p:nvPr/>
        </p:nvSpPr>
        <p:spPr>
          <a:xfrm>
            <a:off x="4513257" y="1875109"/>
            <a:ext cx="2845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② 검색결과 화면 오른편 </a:t>
            </a:r>
            <a:endParaRPr lang="en-US" altLang="ko-KR" sz="1600" dirty="0"/>
          </a:p>
          <a:p>
            <a:r>
              <a:rPr lang="en-US" altLang="ko-KR" sz="1600" dirty="0"/>
              <a:t>     </a:t>
            </a:r>
            <a:r>
              <a:rPr lang="ko-KR" altLang="en-US" sz="1600" dirty="0"/>
              <a:t>검색</a:t>
            </a:r>
            <a:r>
              <a:rPr lang="en-US" altLang="ko-KR" sz="1600" dirty="0"/>
              <a:t>/</a:t>
            </a:r>
            <a:r>
              <a:rPr lang="ko-KR" altLang="en-US" sz="1600" dirty="0" err="1"/>
              <a:t>알림메시지</a:t>
            </a:r>
            <a:r>
              <a:rPr lang="ko-KR" altLang="en-US" sz="1600" dirty="0"/>
              <a:t> 저장 클릭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654D1C-8670-4DB2-8028-C11CE84CAA4C}"/>
              </a:ext>
            </a:extLst>
          </p:cNvPr>
          <p:cNvSpPr txBox="1"/>
          <p:nvPr/>
        </p:nvSpPr>
        <p:spPr>
          <a:xfrm>
            <a:off x="8162621" y="1891474"/>
            <a:ext cx="3084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③ 상세 설정 후 </a:t>
            </a:r>
            <a:r>
              <a:rPr lang="ko-KR" altLang="en-US" sz="1600" dirty="0" err="1"/>
              <a:t>알림메시지</a:t>
            </a:r>
            <a:r>
              <a:rPr lang="ko-KR" altLang="en-US" sz="1600" dirty="0"/>
              <a:t> 생성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802D14A6-0B26-4C7E-AA9F-6E509DF7CAA5}"/>
              </a:ext>
            </a:extLst>
          </p:cNvPr>
          <p:cNvGrpSpPr/>
          <p:nvPr/>
        </p:nvGrpSpPr>
        <p:grpSpPr>
          <a:xfrm>
            <a:off x="543682" y="2543394"/>
            <a:ext cx="3379837" cy="3763924"/>
            <a:chOff x="955495" y="2478846"/>
            <a:chExt cx="3379837" cy="3763924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xmlns="" id="{5546A88C-FC24-4A7C-A70C-8E0ED89E7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5495" y="2478846"/>
              <a:ext cx="3379837" cy="37639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4E4E0AD3-A936-42BC-A658-5ED7F2FA5868}"/>
                </a:ext>
              </a:extLst>
            </p:cNvPr>
            <p:cNvSpPr/>
            <p:nvPr/>
          </p:nvSpPr>
          <p:spPr>
            <a:xfrm>
              <a:off x="978945" y="3044411"/>
              <a:ext cx="1052458" cy="411020"/>
            </a:xfrm>
            <a:prstGeom prst="rect">
              <a:avLst/>
            </a:prstGeom>
            <a:noFill/>
            <a:ln w="38100">
              <a:solidFill>
                <a:srgbClr val="A32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F822FBE4-0FAD-4CC3-82AA-49FBDB8E306B}"/>
                </a:ext>
              </a:extLst>
            </p:cNvPr>
            <p:cNvSpPr/>
            <p:nvPr/>
          </p:nvSpPr>
          <p:spPr>
            <a:xfrm>
              <a:off x="961328" y="4438080"/>
              <a:ext cx="1351566" cy="1415594"/>
            </a:xfrm>
            <a:prstGeom prst="rect">
              <a:avLst/>
            </a:prstGeom>
            <a:noFill/>
            <a:ln w="38100">
              <a:solidFill>
                <a:srgbClr val="A32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xmlns="" id="{B6CA2602-1E13-4058-957D-EAA91428DB6E}"/>
                </a:ext>
              </a:extLst>
            </p:cNvPr>
            <p:cNvCxnSpPr>
              <a:stCxn id="15" idx="2"/>
            </p:cNvCxnSpPr>
            <p:nvPr/>
          </p:nvCxnSpPr>
          <p:spPr>
            <a:xfrm>
              <a:off x="1505174" y="3455431"/>
              <a:ext cx="280595" cy="982649"/>
            </a:xfrm>
            <a:prstGeom prst="straightConnector1">
              <a:avLst/>
            </a:prstGeom>
            <a:ln w="38100">
              <a:solidFill>
                <a:srgbClr val="A321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xmlns="" id="{38DD33B6-31E1-4FBB-9183-2D31C8BF987C}"/>
                </a:ext>
              </a:extLst>
            </p:cNvPr>
            <p:cNvCxnSpPr>
              <a:cxnSpLocks/>
            </p:cNvCxnSpPr>
            <p:nvPr/>
          </p:nvCxnSpPr>
          <p:spPr>
            <a:xfrm>
              <a:off x="2326612" y="5181480"/>
              <a:ext cx="1497237" cy="842675"/>
            </a:xfrm>
            <a:prstGeom prst="straightConnector1">
              <a:avLst/>
            </a:prstGeom>
            <a:ln w="38100">
              <a:solidFill>
                <a:srgbClr val="A321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004C692C-9D11-42E4-8954-7530DAC22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433" y="2492616"/>
            <a:ext cx="3836995" cy="227618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65C271F4-039A-44C8-AD90-61591391311C}"/>
              </a:ext>
            </a:extLst>
          </p:cNvPr>
          <p:cNvSpPr/>
          <p:nvPr/>
        </p:nvSpPr>
        <p:spPr>
          <a:xfrm>
            <a:off x="6092285" y="2879809"/>
            <a:ext cx="1602209" cy="261424"/>
          </a:xfrm>
          <a:prstGeom prst="rect">
            <a:avLst/>
          </a:prstGeom>
          <a:noFill/>
          <a:ln w="38100">
            <a:solidFill>
              <a:srgbClr val="A32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310C8D05-BB02-4B3A-9025-FD64BDC0C85E}"/>
              </a:ext>
            </a:extLst>
          </p:cNvPr>
          <p:cNvSpPr/>
          <p:nvPr/>
        </p:nvSpPr>
        <p:spPr>
          <a:xfrm>
            <a:off x="6092285" y="3546743"/>
            <a:ext cx="1602209" cy="261424"/>
          </a:xfrm>
          <a:prstGeom prst="rect">
            <a:avLst/>
          </a:prstGeom>
          <a:noFill/>
          <a:ln w="38100">
            <a:solidFill>
              <a:srgbClr val="A32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xmlns="" id="{0FB04A52-AE14-4167-9A70-63E7531F6339}"/>
              </a:ext>
            </a:extLst>
          </p:cNvPr>
          <p:cNvCxnSpPr>
            <a:cxnSpLocks/>
          </p:cNvCxnSpPr>
          <p:nvPr/>
        </p:nvCxnSpPr>
        <p:spPr>
          <a:xfrm flipH="1">
            <a:off x="6745720" y="3100754"/>
            <a:ext cx="400036" cy="419225"/>
          </a:xfrm>
          <a:prstGeom prst="straightConnector1">
            <a:avLst/>
          </a:prstGeom>
          <a:ln w="38100">
            <a:solidFill>
              <a:srgbClr val="A321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54CFEEFA-9DC0-47BD-931B-4F384FDA9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212" y="2482138"/>
            <a:ext cx="3649805" cy="37382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16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CCF17E7B-4F7F-7645-8E38-96392CCC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이용 안내 페이지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DBF4C4B-0D39-ED41-8191-3998FAD8D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linkClick r:id="rId4"/>
              </a:rPr>
              <a:t>The Vogue Archive </a:t>
            </a:r>
            <a:r>
              <a:rPr lang="en-US" sz="3200" dirty="0" err="1">
                <a:hlinkClick r:id="rId4"/>
              </a:rPr>
              <a:t>Libguide</a:t>
            </a:r>
            <a:r>
              <a:rPr lang="en-US" sz="3200" dirty="0">
                <a:hlinkClick r:id="rId4"/>
              </a:rPr>
              <a:t> (</a:t>
            </a:r>
            <a:r>
              <a:rPr lang="ko-KR" altLang="en-US" sz="3200" dirty="0">
                <a:hlinkClick r:id="rId4"/>
              </a:rPr>
              <a:t>영어자료</a:t>
            </a:r>
            <a:r>
              <a:rPr lang="en-US" altLang="ko-KR" sz="3200" dirty="0">
                <a:hlinkClick r:id="rId4"/>
              </a:rPr>
              <a:t>)</a:t>
            </a:r>
            <a:endParaRPr lang="en-US" sz="3200" dirty="0">
              <a:hlinkClick r:id="rId5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/>
              <a:t>이용</a:t>
            </a:r>
            <a:r>
              <a:rPr lang="en-US" sz="3200" dirty="0"/>
              <a:t> </a:t>
            </a:r>
            <a:r>
              <a:rPr lang="ko-KR" altLang="en-US" sz="3200" dirty="0"/>
              <a:t>교육관련 문의</a:t>
            </a:r>
            <a:r>
              <a:rPr lang="en-US" altLang="ko-KR" sz="3200" dirty="0"/>
              <a:t>: </a:t>
            </a:r>
            <a:r>
              <a:rPr lang="en-US" sz="3200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training@proquest.com</a:t>
            </a:r>
            <a:endParaRPr lang="en-US" sz="3200" dirty="0"/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xmlns="" id="{0F741076-C36D-42A3-B5B8-8E6F11C8FF1E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56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646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C17B92AE-6028-4A0E-8C40-D9DE917A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The Vogue Archive </a:t>
            </a:r>
            <a:r>
              <a:rPr lang="ko-KR" altLang="en-US" dirty="0"/>
              <a:t>소개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903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xmlns="" id="{A79812AB-D7C0-409C-871A-16D8EBF4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>
                <a:latin typeface="+mn-ea"/>
                <a:ea typeface="+mn-ea"/>
              </a:rPr>
              <a:t>The</a:t>
            </a:r>
            <a:r>
              <a:rPr lang="ko-KR" altLang="en-US" sz="4400" dirty="0">
                <a:latin typeface="+mn-ea"/>
                <a:ea typeface="+mn-ea"/>
              </a:rPr>
              <a:t> </a:t>
            </a:r>
            <a:r>
              <a:rPr lang="en-US" altLang="ko-KR" sz="4400" dirty="0">
                <a:latin typeface="+mn-ea"/>
                <a:ea typeface="+mn-ea"/>
              </a:rPr>
              <a:t>Vogue</a:t>
            </a:r>
            <a:r>
              <a:rPr lang="ko-KR" altLang="en-US" sz="4400" dirty="0">
                <a:latin typeface="+mn-ea"/>
                <a:ea typeface="+mn-ea"/>
              </a:rPr>
              <a:t> </a:t>
            </a:r>
            <a:r>
              <a:rPr lang="en-US" altLang="ko-KR" sz="4400" dirty="0">
                <a:latin typeface="+mn-ea"/>
                <a:ea typeface="+mn-ea"/>
              </a:rPr>
              <a:t>archive</a:t>
            </a:r>
            <a:r>
              <a:rPr lang="ko-KR" altLang="en-US" sz="4400" dirty="0">
                <a:latin typeface="+mn-ea"/>
                <a:ea typeface="+mn-ea"/>
              </a:rPr>
              <a:t>접속 방법</a:t>
            </a:r>
            <a:endParaRPr lang="en-US" altLang="ko-KR" sz="4400" dirty="0">
              <a:latin typeface="+mn-ea"/>
              <a:ea typeface="+mn-ea"/>
            </a:endParaRPr>
          </a:p>
        </p:txBody>
      </p:sp>
      <p:pic>
        <p:nvPicPr>
          <p:cNvPr id="12" name="그래픽 11" descr="법원">
            <a:extLst>
              <a:ext uri="{FF2B5EF4-FFF2-40B4-BE49-F238E27FC236}">
                <a16:creationId xmlns:a16="http://schemas.microsoft.com/office/drawing/2014/main" xmlns="" id="{ADAB812E-E95A-4549-B363-1CB721094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68442" y="1277081"/>
            <a:ext cx="1031966" cy="1031966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xmlns="" id="{9E1E44BD-550B-4ACA-82BB-95D2E6BEBBC3}"/>
              </a:ext>
            </a:extLst>
          </p:cNvPr>
          <p:cNvSpPr/>
          <p:nvPr/>
        </p:nvSpPr>
        <p:spPr>
          <a:xfrm>
            <a:off x="795294" y="3125576"/>
            <a:ext cx="2514791" cy="103196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1. </a:t>
            </a:r>
            <a:r>
              <a:rPr lang="ko-KR" altLang="en-US" b="1" dirty="0"/>
              <a:t>소속 기관의</a:t>
            </a:r>
            <a:endParaRPr lang="en-US" altLang="ko-KR" b="1" dirty="0"/>
          </a:p>
          <a:p>
            <a:pPr algn="ctr"/>
            <a:r>
              <a:rPr lang="ko-KR" altLang="en-US" b="1" dirty="0"/>
              <a:t>도서관 사이트 로그인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319BD1E5-9097-45DD-BA3E-A12C27CB4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5" y="1561982"/>
            <a:ext cx="1264625" cy="1264625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xmlns="" id="{F6578249-8AF7-460B-958C-412D65E795B7}"/>
              </a:ext>
            </a:extLst>
          </p:cNvPr>
          <p:cNvSpPr/>
          <p:nvPr/>
        </p:nvSpPr>
        <p:spPr>
          <a:xfrm>
            <a:off x="3479347" y="5015477"/>
            <a:ext cx="2867173" cy="103196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+mn-ea"/>
              </a:rPr>
              <a:t>2. </a:t>
            </a:r>
            <a:r>
              <a:rPr lang="ko-KR" altLang="en-US" b="1" dirty="0">
                <a:latin typeface="+mn-ea"/>
              </a:rPr>
              <a:t>전자정보원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국외</a:t>
            </a:r>
            <a:r>
              <a:rPr lang="en-US" altLang="ko-KR" b="1" dirty="0">
                <a:latin typeface="+mn-ea"/>
              </a:rPr>
              <a:t>DB </a:t>
            </a:r>
            <a:r>
              <a:rPr lang="ko-KR" altLang="en-US" b="1" dirty="0">
                <a:latin typeface="+mn-ea"/>
              </a:rPr>
              <a:t>등 메뉴 접속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xmlns="" id="{9C332549-42A9-4387-BFFA-46E3E0E73228}"/>
              </a:ext>
            </a:extLst>
          </p:cNvPr>
          <p:cNvSpPr/>
          <p:nvPr/>
        </p:nvSpPr>
        <p:spPr>
          <a:xfrm>
            <a:off x="7386312" y="5015477"/>
            <a:ext cx="2700836" cy="103196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+mn-ea"/>
              </a:rPr>
              <a:t>3. The Vogue Archive </a:t>
            </a:r>
            <a:r>
              <a:rPr lang="ko-KR" altLang="en-US" b="1" dirty="0">
                <a:latin typeface="+mn-ea"/>
              </a:rPr>
              <a:t>클릭</a:t>
            </a:r>
          </a:p>
        </p:txBody>
      </p:sp>
      <p:pic>
        <p:nvPicPr>
          <p:cNvPr id="24" name="그래픽 23" descr="플레이북">
            <a:extLst>
              <a:ext uri="{FF2B5EF4-FFF2-40B4-BE49-F238E27FC236}">
                <a16:creationId xmlns:a16="http://schemas.microsoft.com/office/drawing/2014/main" xmlns="" id="{A08CBE26-719A-44B2-8881-F6F549DC1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05210" y="3536740"/>
            <a:ext cx="1463040" cy="1463040"/>
          </a:xfrm>
          <a:prstGeom prst="rect">
            <a:avLst/>
          </a:prstGeom>
        </p:spPr>
      </p:pic>
      <p:pic>
        <p:nvPicPr>
          <p:cNvPr id="28" name="그래픽 27" descr="계층 구조형">
            <a:extLst>
              <a:ext uri="{FF2B5EF4-FFF2-40B4-BE49-F238E27FC236}">
                <a16:creationId xmlns:a16="http://schemas.microsoft.com/office/drawing/2014/main" xmlns="" id="{913AF203-C3DE-4552-BBE8-0030648E2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81413" y="3536740"/>
            <a:ext cx="1463040" cy="1463040"/>
          </a:xfrm>
          <a:prstGeom prst="rect">
            <a:avLst/>
          </a:prstGeom>
        </p:spPr>
      </p:pic>
      <p:pic>
        <p:nvPicPr>
          <p:cNvPr id="37" name="그래픽 36" descr="선 화살표 시계 반대 방향 곡선">
            <a:extLst>
              <a:ext uri="{FF2B5EF4-FFF2-40B4-BE49-F238E27FC236}">
                <a16:creationId xmlns:a16="http://schemas.microsoft.com/office/drawing/2014/main" xmlns="" id="{71D67116-1BE1-46FB-AD98-90D318280F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8373273">
            <a:off x="7202681" y="3422263"/>
            <a:ext cx="770944" cy="6400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5C7C4BE-7D4F-418E-BD08-FC89E3F322BD}"/>
              </a:ext>
            </a:extLst>
          </p:cNvPr>
          <p:cNvSpPr txBox="1"/>
          <p:nvPr/>
        </p:nvSpPr>
        <p:spPr>
          <a:xfrm>
            <a:off x="5293946" y="2872778"/>
            <a:ext cx="2872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i="1" dirty="0">
                <a:solidFill>
                  <a:srgbClr val="C00000"/>
                </a:solidFill>
                <a:latin typeface="+mn-ea"/>
              </a:rPr>
              <a:t>접속에 문제가 있다면 도서관에 문의하세요</a:t>
            </a:r>
            <a:r>
              <a:rPr lang="en-US" altLang="ko-KR" sz="2000" i="1" dirty="0">
                <a:solidFill>
                  <a:srgbClr val="C00000"/>
                </a:solidFill>
                <a:latin typeface="+mn-ea"/>
              </a:rPr>
              <a:t>!</a:t>
            </a:r>
            <a:endParaRPr lang="ko-KR" altLang="en-US" sz="2000" i="1" dirty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42" name="그래픽 41" descr="메가폰">
            <a:extLst>
              <a:ext uri="{FF2B5EF4-FFF2-40B4-BE49-F238E27FC236}">
                <a16:creationId xmlns:a16="http://schemas.microsoft.com/office/drawing/2014/main" xmlns="" id="{E3F025D2-3BB7-4E51-8D3C-840B0C0F34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273041" y="2074663"/>
            <a:ext cx="914400" cy="914400"/>
          </a:xfrm>
          <a:prstGeom prst="rect">
            <a:avLst/>
          </a:prstGeom>
        </p:spPr>
      </p:pic>
      <p:pic>
        <p:nvPicPr>
          <p:cNvPr id="45" name="그래픽 44" descr="선 화살표 시계 반대 방향 곡선">
            <a:extLst>
              <a:ext uri="{FF2B5EF4-FFF2-40B4-BE49-F238E27FC236}">
                <a16:creationId xmlns:a16="http://schemas.microsoft.com/office/drawing/2014/main" xmlns="" id="{05894B6F-DF87-4E79-BFDF-1A6760C2B0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9375002">
            <a:off x="2250269" y="4511366"/>
            <a:ext cx="914400" cy="914400"/>
          </a:xfrm>
          <a:prstGeom prst="rect">
            <a:avLst/>
          </a:prstGeom>
        </p:spPr>
      </p:pic>
      <p:pic>
        <p:nvPicPr>
          <p:cNvPr id="46" name="그래픽 45" descr="선 화살표 시계 반대 방향 곡선">
            <a:extLst>
              <a:ext uri="{FF2B5EF4-FFF2-40B4-BE49-F238E27FC236}">
                <a16:creationId xmlns:a16="http://schemas.microsoft.com/office/drawing/2014/main" xmlns="" id="{AC692FC5-DFB5-4328-920B-8CCB5FCFD7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2774915">
            <a:off x="9595345" y="3308974"/>
            <a:ext cx="914400" cy="914400"/>
          </a:xfrm>
          <a:prstGeom prst="rect">
            <a:avLst/>
          </a:prstGeom>
        </p:spPr>
      </p:pic>
      <p:pic>
        <p:nvPicPr>
          <p:cNvPr id="16" name="그래픽 15" descr="조금 굽은 줄 화살표">
            <a:extLst>
              <a:ext uri="{FF2B5EF4-FFF2-40B4-BE49-F238E27FC236}">
                <a16:creationId xmlns:a16="http://schemas.microsoft.com/office/drawing/2014/main" xmlns="" id="{76BBB6A8-F44A-46D3-83E1-DD734DB00E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409216" y="5074260"/>
            <a:ext cx="914400" cy="914400"/>
          </a:xfrm>
          <a:prstGeom prst="rect">
            <a:avLst/>
          </a:prstGeom>
        </p:spPr>
      </p:pic>
      <p:sp>
        <p:nvSpPr>
          <p:cNvPr id="19" name="슬라이드 번호 개체 틀 3">
            <a:extLst>
              <a:ext uri="{FF2B5EF4-FFF2-40B4-BE49-F238E27FC236}">
                <a16:creationId xmlns:a16="http://schemas.microsoft.com/office/drawing/2014/main" xmlns="" id="{E4CEB5CC-4B24-4FC5-87B6-C311CED36CB1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그림 5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xmlns="" id="{3C981FC5-5569-4956-B2F3-9FEEF92EAD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04308" y="2194294"/>
            <a:ext cx="16192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37FF23A-3E9D-4F4D-92EC-74A5BAFE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오징어게임 정호연이 표지에 실린 그 보그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xmlns="" id="{1C5E7D13-3FCD-4BC9-9E97-6375409A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866" y="1188720"/>
            <a:ext cx="7399668" cy="47548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A32136"/>
                </a:solidFill>
              </a:rPr>
              <a:t>세계 </a:t>
            </a:r>
            <a:r>
              <a:rPr lang="en-US" altLang="ko-KR" b="1" dirty="0">
                <a:solidFill>
                  <a:srgbClr val="A32136"/>
                </a:solidFill>
              </a:rPr>
              <a:t>4</a:t>
            </a:r>
            <a:r>
              <a:rPr lang="ko-KR" altLang="en-US" b="1" dirty="0">
                <a:solidFill>
                  <a:srgbClr val="A32136"/>
                </a:solidFill>
              </a:rPr>
              <a:t>대 보그</a:t>
            </a:r>
            <a:r>
              <a:rPr lang="en-US" altLang="ko-KR" b="1" dirty="0">
                <a:solidFill>
                  <a:srgbClr val="A32136"/>
                </a:solidFill>
              </a:rPr>
              <a:t>: </a:t>
            </a:r>
            <a:r>
              <a:rPr lang="ko-KR" altLang="en-US" dirty="0"/>
              <a:t>미국</a:t>
            </a:r>
            <a:r>
              <a:rPr lang="en-US" altLang="ko-KR" dirty="0"/>
              <a:t>, </a:t>
            </a:r>
            <a:r>
              <a:rPr lang="ko-KR" altLang="en-US" dirty="0"/>
              <a:t>영국</a:t>
            </a:r>
            <a:r>
              <a:rPr lang="en-US" altLang="ko-KR" dirty="0"/>
              <a:t>, </a:t>
            </a:r>
            <a:r>
              <a:rPr lang="ko-KR" altLang="en-US" dirty="0"/>
              <a:t>파리</a:t>
            </a:r>
            <a:r>
              <a:rPr lang="en-US" altLang="ko-KR" dirty="0"/>
              <a:t>, </a:t>
            </a:r>
            <a:r>
              <a:rPr lang="ko-KR" altLang="en-US" dirty="0"/>
              <a:t>이탈리아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A32136"/>
                </a:solidFill>
              </a:rPr>
              <a:t>보그 </a:t>
            </a:r>
            <a:r>
              <a:rPr lang="ko-KR" altLang="en-US" b="1" dirty="0" err="1">
                <a:solidFill>
                  <a:srgbClr val="A32136"/>
                </a:solidFill>
              </a:rPr>
              <a:t>미국판</a:t>
            </a:r>
            <a:endParaRPr lang="en-US" altLang="ko-KR" b="1" dirty="0">
              <a:solidFill>
                <a:srgbClr val="A32136"/>
              </a:solidFill>
            </a:endParaRPr>
          </a:p>
          <a:p>
            <a:pPr lvl="1">
              <a:lnSpc>
                <a:spcPct val="150000"/>
              </a:lnSpc>
              <a:buClr>
                <a:srgbClr val="0D6469"/>
              </a:buClr>
              <a:buFont typeface="Calibri Light" panose="020F0302020204030204" pitchFamily="34" charset="0"/>
              <a:buChar char="‐"/>
            </a:pPr>
            <a:r>
              <a:rPr lang="en-US" altLang="ko-KR" dirty="0"/>
              <a:t>1892</a:t>
            </a:r>
            <a:r>
              <a:rPr lang="ko-KR" altLang="en-US" dirty="0"/>
              <a:t>년부터 현재까지 출판된 보그 수록</a:t>
            </a:r>
            <a:endParaRPr lang="en-US" altLang="ko-KR" dirty="0"/>
          </a:p>
          <a:p>
            <a:pPr lvl="1">
              <a:lnSpc>
                <a:spcPct val="150000"/>
              </a:lnSpc>
              <a:buClr>
                <a:srgbClr val="0D6469"/>
              </a:buClr>
              <a:buFont typeface="Calibri Light" panose="020F0302020204030204" pitchFamily="34" charset="0"/>
              <a:buChar char="‐"/>
            </a:pPr>
            <a:r>
              <a:rPr lang="ko-KR" altLang="en-US" dirty="0"/>
              <a:t>보그에 수록된 내용 뿐 아니라 표지</a:t>
            </a:r>
            <a:r>
              <a:rPr lang="en-US" altLang="ko-KR" dirty="0"/>
              <a:t>, </a:t>
            </a:r>
            <a:r>
              <a:rPr lang="ko-KR" altLang="en-US" dirty="0"/>
              <a:t>광고</a:t>
            </a:r>
            <a:r>
              <a:rPr lang="en-US" altLang="ko-KR" dirty="0"/>
              <a:t>, </a:t>
            </a:r>
            <a:r>
              <a:rPr lang="ko-KR" altLang="en-US" dirty="0"/>
              <a:t>사진자료까지 포함</a:t>
            </a:r>
            <a:endParaRPr lang="en-US" altLang="ko-KR" dirty="0"/>
          </a:p>
          <a:p>
            <a:pPr lvl="1">
              <a:lnSpc>
                <a:spcPct val="150000"/>
              </a:lnSpc>
              <a:buClr>
                <a:srgbClr val="0D6469"/>
              </a:buClr>
              <a:buFont typeface="Calibri Light" panose="020F0302020204030204" pitchFamily="34" charset="0"/>
              <a:buChar char="‐"/>
            </a:pPr>
            <a:r>
              <a:rPr lang="ko-KR" altLang="en-US" dirty="0"/>
              <a:t>호별 이용 뿐 아니라 개별 콘텐츠별 이용도 가능</a:t>
            </a:r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F2A68434-DF18-4FC1-A38C-A44BC4F4A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4" y="1202266"/>
            <a:ext cx="3804356" cy="4755444"/>
          </a:xfrm>
          <a:prstGeom prst="rect">
            <a:avLst/>
          </a:prstGeom>
        </p:spPr>
      </p:pic>
      <p:sp>
        <p:nvSpPr>
          <p:cNvPr id="10" name="슬라이드 번호 개체 틀 3">
            <a:extLst>
              <a:ext uri="{FF2B5EF4-FFF2-40B4-BE49-F238E27FC236}">
                <a16:creationId xmlns:a16="http://schemas.microsoft.com/office/drawing/2014/main" xmlns="" id="{2C1570AD-A355-4AD7-B795-2AAC34B93CBA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62AA907-9129-46EB-B255-1EC9DA7E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보그 수록 컨텐츠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413E392-C142-4DFE-BC31-0D20B4C26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6505303" cy="52203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ko-KR" altLang="en-US" sz="2800" b="1" dirty="0">
                <a:latin typeface="+mn-lt"/>
              </a:rPr>
              <a:t>디자이너 작품</a:t>
            </a:r>
            <a:r>
              <a:rPr lang="en-US" altLang="ko-KR" sz="2800" dirty="0">
                <a:latin typeface="+mn-lt"/>
              </a:rPr>
              <a:t> 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ko-KR" dirty="0">
                <a:latin typeface="+mn-lt"/>
              </a:rPr>
              <a:t>Coco Chanel </a:t>
            </a:r>
            <a:r>
              <a:rPr lang="ko-KR" altLang="en-US" dirty="0">
                <a:latin typeface="+mn-lt"/>
              </a:rPr>
              <a:t>부터</a:t>
            </a:r>
            <a:r>
              <a:rPr lang="en-US" altLang="ko-KR" dirty="0">
                <a:latin typeface="+mn-lt"/>
              </a:rPr>
              <a:t> Stella McCartney</a:t>
            </a:r>
          </a:p>
          <a:p>
            <a:pPr>
              <a:lnSpc>
                <a:spcPct val="140000"/>
              </a:lnSpc>
            </a:pPr>
            <a:r>
              <a:rPr lang="ko-KR" altLang="en-US" sz="2800" b="1" dirty="0">
                <a:latin typeface="+mn-lt"/>
              </a:rPr>
              <a:t>유명 사진작가 작품</a:t>
            </a:r>
            <a:r>
              <a:rPr lang="en-US" altLang="ko-KR" sz="2800" dirty="0">
                <a:latin typeface="+mn-lt"/>
              </a:rPr>
              <a:t>  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ko-KR" dirty="0">
                <a:latin typeface="+mn-lt"/>
              </a:rPr>
              <a:t>Horst P Horst, Richard Avedon, Irving Penn, Annie </a:t>
            </a:r>
            <a:r>
              <a:rPr lang="en-US" altLang="ko-KR" dirty="0" err="1">
                <a:latin typeface="+mn-lt"/>
              </a:rPr>
              <a:t>Liebovitz</a:t>
            </a:r>
            <a:endParaRPr lang="en-US" altLang="ko-KR" dirty="0">
              <a:latin typeface="+mn-lt"/>
            </a:endParaRPr>
          </a:p>
          <a:p>
            <a:pPr>
              <a:lnSpc>
                <a:spcPct val="140000"/>
              </a:lnSpc>
            </a:pPr>
            <a:r>
              <a:rPr lang="ko-KR" altLang="en-US" sz="2800" b="1" dirty="0">
                <a:latin typeface="+mn-lt"/>
              </a:rPr>
              <a:t>문학 작품</a:t>
            </a:r>
            <a:r>
              <a:rPr lang="en-US" altLang="ko-KR" sz="2800" dirty="0">
                <a:latin typeface="+mn-lt"/>
              </a:rPr>
              <a:t> 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ko-KR" dirty="0">
                <a:latin typeface="+mn-lt"/>
              </a:rPr>
              <a:t>Kate Chopin, Carson McCullers</a:t>
            </a:r>
          </a:p>
          <a:p>
            <a:pPr>
              <a:lnSpc>
                <a:spcPct val="140000"/>
              </a:lnSpc>
            </a:pPr>
            <a:r>
              <a:rPr lang="ko-KR" altLang="en-US" sz="2800" b="1" dirty="0">
                <a:latin typeface="+mn-lt"/>
              </a:rPr>
              <a:t>영화 비평</a:t>
            </a:r>
            <a:r>
              <a:rPr lang="en-US" altLang="ko-KR" sz="2800" dirty="0">
                <a:latin typeface="+mn-lt"/>
              </a:rPr>
              <a:t> 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ko-KR" dirty="0">
                <a:latin typeface="+mn-lt"/>
              </a:rPr>
              <a:t>Pauline Kael and Joan Didion</a:t>
            </a:r>
          </a:p>
          <a:p>
            <a:pPr>
              <a:lnSpc>
                <a:spcPct val="140000"/>
              </a:lnSpc>
            </a:pPr>
            <a:r>
              <a:rPr lang="ko-KR" altLang="en-US" sz="2800" b="1" dirty="0">
                <a:latin typeface="+mn-lt"/>
              </a:rPr>
              <a:t>기사</a:t>
            </a:r>
            <a:r>
              <a:rPr lang="en-US" altLang="ko-KR" sz="2800" dirty="0">
                <a:latin typeface="+mn-lt"/>
              </a:rPr>
              <a:t> 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ko-KR" dirty="0">
                <a:latin typeface="+mn-lt"/>
              </a:rPr>
              <a:t>Dorothy Parker, Winston Churchill, Bertrand Russell</a:t>
            </a:r>
          </a:p>
          <a:p>
            <a:pPr>
              <a:lnSpc>
                <a:spcPct val="140000"/>
              </a:lnSpc>
            </a:pPr>
            <a:r>
              <a:rPr lang="en-US" altLang="ko-KR" sz="2800" b="1" dirty="0">
                <a:latin typeface="+mn-lt"/>
              </a:rPr>
              <a:t>photojournalism</a:t>
            </a:r>
            <a:r>
              <a:rPr lang="en-US" altLang="ko-KR" sz="2800" dirty="0">
                <a:latin typeface="+mn-lt"/>
              </a:rPr>
              <a:t>  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ko-KR" dirty="0">
                <a:latin typeface="+mn-lt"/>
              </a:rPr>
              <a:t>Lee Miller, Cecil Beaton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1CB044C-A5F0-4F65-9D24-7505FC169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9106" y="1188720"/>
            <a:ext cx="3612744" cy="488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xmlns="" id="{C339D5CC-D2A1-4024-8F39-98E8EC9C192C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62A9FE9-13C3-4CDF-84E9-C4122060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보그 패션잡지 그 이상의 활용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569EECE8-40AE-4E7B-9E8C-368A1638FC94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4CE90E5A-110D-4819-8F57-E0FB61CDF817}"/>
              </a:ext>
            </a:extLst>
          </p:cNvPr>
          <p:cNvGrpSpPr/>
          <p:nvPr/>
        </p:nvGrpSpPr>
        <p:grpSpPr>
          <a:xfrm>
            <a:off x="459671" y="1258951"/>
            <a:ext cx="11129599" cy="2553388"/>
            <a:chOff x="668866" y="2492745"/>
            <a:chExt cx="11129599" cy="2553388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xmlns="" id="{E4E5487D-90FC-4BAA-AED7-E38C9F4E884D}"/>
                </a:ext>
              </a:extLst>
            </p:cNvPr>
            <p:cNvSpPr/>
            <p:nvPr/>
          </p:nvSpPr>
          <p:spPr>
            <a:xfrm>
              <a:off x="668866" y="2492746"/>
              <a:ext cx="2650501" cy="809611"/>
            </a:xfrm>
            <a:prstGeom prst="roundRect">
              <a:avLst/>
            </a:prstGeom>
            <a:solidFill>
              <a:srgbClr val="A321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/>
                <a:t>연구자</a:t>
              </a: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xmlns="" id="{0CC806DC-1179-43D3-A606-92225054E4D4}"/>
                </a:ext>
              </a:extLst>
            </p:cNvPr>
            <p:cNvSpPr/>
            <p:nvPr/>
          </p:nvSpPr>
          <p:spPr>
            <a:xfrm>
              <a:off x="3494196" y="2492746"/>
              <a:ext cx="2650501" cy="809611"/>
            </a:xfrm>
            <a:prstGeom prst="roundRect">
              <a:avLst/>
            </a:prstGeom>
            <a:solidFill>
              <a:srgbClr val="A321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/>
                <a:t>사진전공자</a:t>
              </a:r>
              <a:r>
                <a:rPr lang="en-US" altLang="ko-KR" sz="2000" dirty="0"/>
                <a:t>(</a:t>
              </a:r>
              <a:r>
                <a:rPr lang="ko-KR" altLang="en-US" sz="2000" dirty="0"/>
                <a:t>패션</a:t>
              </a:r>
              <a:r>
                <a:rPr lang="en-US" altLang="ko-KR" sz="2000" dirty="0"/>
                <a:t>)</a:t>
              </a:r>
              <a:endParaRPr lang="ko-KR" altLang="en-US" sz="2000" dirty="0"/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xmlns="" id="{2796C452-8B1C-4A83-8EF8-4C38E64E1EFE}"/>
                </a:ext>
              </a:extLst>
            </p:cNvPr>
            <p:cNvSpPr/>
            <p:nvPr/>
          </p:nvSpPr>
          <p:spPr>
            <a:xfrm>
              <a:off x="6319526" y="2492746"/>
              <a:ext cx="2650501" cy="809611"/>
            </a:xfrm>
            <a:prstGeom prst="roundRect">
              <a:avLst/>
            </a:prstGeom>
            <a:solidFill>
              <a:srgbClr val="A321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/>
                <a:t>패션저널리즘</a:t>
              </a:r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xmlns="" id="{426D0461-C251-41E0-8176-36C931E4302E}"/>
                </a:ext>
              </a:extLst>
            </p:cNvPr>
            <p:cNvSpPr/>
            <p:nvPr/>
          </p:nvSpPr>
          <p:spPr>
            <a:xfrm>
              <a:off x="668866" y="3407450"/>
              <a:ext cx="2650501" cy="163868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/>
                  </a:solidFill>
                </a:rPr>
                <a:t>1892</a:t>
              </a:r>
              <a:r>
                <a:rPr lang="ko-KR" altLang="en-US" sz="1400" dirty="0">
                  <a:solidFill>
                    <a:schemeClr val="tx1"/>
                  </a:solidFill>
                </a:rPr>
                <a:t>년 부터 제공되는 풍부한 연구 자료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/>
                  </a:solidFill>
                </a:rPr>
                <a:t>시대별  컨텐츠를 기반으로 한 연구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/>
                  </a:solidFill>
                </a:rPr>
                <a:t>패션 브랜드 마케팅 사례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xmlns="" id="{85F8F029-31E9-4F2D-8C1B-657475FC4983}"/>
                </a:ext>
              </a:extLst>
            </p:cNvPr>
            <p:cNvSpPr/>
            <p:nvPr/>
          </p:nvSpPr>
          <p:spPr>
            <a:xfrm>
              <a:off x="3494196" y="3407449"/>
              <a:ext cx="2650501" cy="163868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/>
                  </a:solidFill>
                </a:rPr>
                <a:t>고화질 사진자료 수록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/>
                  </a:solidFill>
                </a:rPr>
                <a:t>사진작가명 검색 활용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/>
                  </a:solidFill>
                </a:rPr>
                <a:t>브랜드명 검색을 통한 브랜드 이미지 탐색 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altLang="ko-KR" sz="1400" dirty="0">
                <a:solidFill>
                  <a:schemeClr val="tx1"/>
                </a:solidFill>
              </a:endParaRPr>
            </a:p>
            <a:p>
              <a:pPr>
                <a:lnSpc>
                  <a:spcPct val="120000"/>
                </a:lnSpc>
              </a:pPr>
              <a:endParaRPr lang="ko-KR" altLang="en-US" sz="1100" dirty="0">
                <a:solidFill>
                  <a:srgbClr val="C00000"/>
                </a:solidFill>
              </a:endParaRPr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xmlns="" id="{685F517A-CDB8-4100-B58E-A40304761C91}"/>
                </a:ext>
              </a:extLst>
            </p:cNvPr>
            <p:cNvSpPr/>
            <p:nvPr/>
          </p:nvSpPr>
          <p:spPr>
            <a:xfrm>
              <a:off x="6319526" y="3407450"/>
              <a:ext cx="2650501" cy="163868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/>
                  </a:solidFill>
                </a:rPr>
                <a:t>대표적 </a:t>
              </a:r>
              <a:r>
                <a:rPr lang="en-US" altLang="ko-KR" sz="1400" dirty="0">
                  <a:solidFill>
                    <a:schemeClr val="tx1"/>
                  </a:solidFill>
                </a:rPr>
                <a:t>4</a:t>
              </a:r>
              <a:r>
                <a:rPr lang="ko-KR" altLang="en-US" sz="1400" dirty="0">
                  <a:solidFill>
                    <a:schemeClr val="tx1"/>
                  </a:solidFill>
                </a:rPr>
                <a:t>대 보그 중 하나인 </a:t>
              </a:r>
              <a:r>
                <a:rPr lang="ko-KR" altLang="en-US" sz="1400" dirty="0" err="1">
                  <a:solidFill>
                    <a:schemeClr val="tx1"/>
                  </a:solidFill>
                </a:rPr>
                <a:t>미국판</a:t>
              </a:r>
              <a:r>
                <a:rPr lang="ko-KR" altLang="en-US" sz="1400" dirty="0">
                  <a:solidFill>
                    <a:schemeClr val="tx1"/>
                  </a:solidFill>
                </a:rPr>
                <a:t> 보그 기사 활용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/>
                  </a:solidFill>
                </a:rPr>
                <a:t>다양한 관점의 패션</a:t>
              </a:r>
              <a:r>
                <a:rPr lang="en-US" altLang="ko-KR" sz="1400" dirty="0">
                  <a:solidFill>
                    <a:schemeClr val="tx1"/>
                  </a:solidFill>
                </a:rPr>
                <a:t>, </a:t>
              </a:r>
              <a:r>
                <a:rPr lang="ko-KR" altLang="en-US" sz="1400" dirty="0">
                  <a:solidFill>
                    <a:schemeClr val="tx1"/>
                  </a:solidFill>
                </a:rPr>
                <a:t>영화 비평</a:t>
              </a:r>
              <a:r>
                <a:rPr lang="en-US" altLang="ko-KR" sz="1400" dirty="0">
                  <a:solidFill>
                    <a:schemeClr val="tx1"/>
                  </a:solidFill>
                </a:rPr>
                <a:t>, </a:t>
              </a:r>
              <a:r>
                <a:rPr lang="ko-KR" altLang="en-US" sz="1400" dirty="0">
                  <a:solidFill>
                    <a:schemeClr val="tx1"/>
                  </a:solidFill>
                </a:rPr>
                <a:t>기사 자료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>
                <a:lnSpc>
                  <a:spcPct val="120000"/>
                </a:lnSpc>
              </a:pP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xmlns="" id="{4F5BE4DB-E017-41A4-A0AF-470B458896E5}"/>
                </a:ext>
              </a:extLst>
            </p:cNvPr>
            <p:cNvSpPr/>
            <p:nvPr/>
          </p:nvSpPr>
          <p:spPr>
            <a:xfrm>
              <a:off x="9147964" y="2492745"/>
              <a:ext cx="2650501" cy="809611"/>
            </a:xfrm>
            <a:prstGeom prst="roundRect">
              <a:avLst/>
            </a:prstGeom>
            <a:solidFill>
              <a:srgbClr val="A321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/>
                <a:t>크리에이터</a:t>
              </a: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xmlns="" id="{22977336-614C-4F7E-A282-338B26D1F47F}"/>
                </a:ext>
              </a:extLst>
            </p:cNvPr>
            <p:cNvSpPr/>
            <p:nvPr/>
          </p:nvSpPr>
          <p:spPr>
            <a:xfrm>
              <a:off x="9147964" y="3407449"/>
              <a:ext cx="2650501" cy="163868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/>
                  </a:solidFill>
                </a:rPr>
                <a:t>보그 컨텐츠를 활용한 </a:t>
              </a:r>
              <a:r>
                <a:rPr lang="ko-KR" altLang="en-US" sz="1400" dirty="0" err="1">
                  <a:solidFill>
                    <a:schemeClr val="tx1"/>
                  </a:solidFill>
                </a:rPr>
                <a:t>룩북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/>
                  </a:solidFill>
                </a:rPr>
                <a:t>패션 </a:t>
              </a:r>
              <a:r>
                <a:rPr lang="ko-KR" altLang="en-US" sz="1400" dirty="0" err="1">
                  <a:solidFill>
                    <a:schemeClr val="tx1"/>
                  </a:solidFill>
                </a:rPr>
                <a:t>위크</a:t>
              </a:r>
              <a:r>
                <a:rPr lang="ko-KR" altLang="en-US" sz="1400" dirty="0">
                  <a:solidFill>
                    <a:schemeClr val="tx1"/>
                  </a:solidFill>
                </a:rPr>
                <a:t> 관련 블로그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/>
                  </a:solidFill>
                </a:rPr>
                <a:t>OO</a:t>
              </a:r>
              <a:r>
                <a:rPr lang="ko-KR" altLang="en-US" sz="1400" dirty="0">
                  <a:solidFill>
                    <a:schemeClr val="tx1"/>
                  </a:solidFill>
                </a:rPr>
                <a:t>년대  샤넬 패션 </a:t>
              </a:r>
              <a:r>
                <a:rPr lang="ko-KR" altLang="en-US" sz="1400" dirty="0" err="1">
                  <a:solidFill>
                    <a:schemeClr val="tx1"/>
                  </a:solidFill>
                </a:rPr>
                <a:t>위크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endParaRPr lang="en-US" altLang="ko-KR" sz="1400" dirty="0">
                <a:solidFill>
                  <a:schemeClr val="tx1"/>
                </a:solidFill>
              </a:endParaRPr>
            </a:p>
            <a:p>
              <a:pPr>
                <a:lnSpc>
                  <a:spcPct val="120000"/>
                </a:lnSpc>
              </a:pP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E4C961F5-07FA-4316-A463-5F1155EDD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09" y="4111749"/>
            <a:ext cx="5296691" cy="189960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xmlns="" id="{52BCD398-A79D-436C-B39A-95BB2007D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417" y="4043429"/>
            <a:ext cx="320677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C17B92AE-6028-4A0E-8C40-D9DE917A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Vogue </a:t>
            </a:r>
            <a:r>
              <a:rPr lang="ko-KR" altLang="en-US" dirty="0"/>
              <a:t>컨텐츠 검색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02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0E479-0D7D-4B8A-B48B-A949A723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800" dirty="0"/>
              <a:t>화면 구성</a:t>
            </a:r>
            <a:endParaRPr lang="en-US" sz="4800" dirty="0"/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xmlns="" id="{2007FAD4-7C19-4FEB-A973-6EF140C32E52}"/>
              </a:ext>
            </a:extLst>
          </p:cNvPr>
          <p:cNvSpPr txBox="1">
            <a:spLocks/>
          </p:cNvSpPr>
          <p:nvPr/>
        </p:nvSpPr>
        <p:spPr>
          <a:xfrm>
            <a:off x="9144000" y="6447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B716BD4D-41E6-443C-8FA4-9ABA0E26A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53" y="1144564"/>
            <a:ext cx="8788447" cy="48485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5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TKQcHTfB"/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lobal Training PPT Template with Notes v2" id="{C2AE9843-6BFB-450A-BAEF-EB5FF30B786D}" vid="{91E812E4-6D60-4C30-B652-B818DEFEE0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5307B948C904192ECB5497D8C5438" ma:contentTypeVersion="15" ma:contentTypeDescription="Create a new document." ma:contentTypeScope="" ma:versionID="68c5f774e762bca7f2eaec7bc854d68e">
  <xsd:schema xmlns:xsd="http://www.w3.org/2001/XMLSchema" xmlns:xs="http://www.w3.org/2001/XMLSchema" xmlns:p="http://schemas.microsoft.com/office/2006/metadata/properties" xmlns:ns1="226f688b-3abb-40a7-a628-e22e82daf9e5" xmlns:ns3="4f964b53-cc1b-4d92-99fd-493b914cac49" targetNamespace="http://schemas.microsoft.com/office/2006/metadata/properties" ma:root="true" ma:fieldsID="697a8665db7730db670ebb535b9fb218" ns1:_="" ns3:_="">
    <xsd:import namespace="226f688b-3abb-40a7-a628-e22e82daf9e5"/>
    <xsd:import namespace="4f964b53-cc1b-4d92-99fd-493b914cac49"/>
    <xsd:element name="properties">
      <xsd:complexType>
        <xsd:sequence>
          <xsd:element name="documentManagement">
            <xsd:complexType>
              <xsd:all>
                <xsd:element ref="ns1:Seq" minOccurs="0"/>
                <xsd:element ref="ns1:Status" minOccurs="0"/>
                <xsd:element ref="ns1:LG_x0020_Asset_x0020_ID_x0023_" minOccurs="0"/>
                <xsd:element ref="ns1:MediaServiceMetadata" minOccurs="0"/>
                <xsd:element ref="ns1:MediaServiceFastMetadata" minOccurs="0"/>
                <xsd:element ref="ns1:MediaServiceDateTaken" minOccurs="0"/>
                <xsd:element ref="ns3:SharedWithUsers" minOccurs="0"/>
                <xsd:element ref="ns3:SharedWithDetails" minOccurs="0"/>
                <xsd:element ref="ns1:MediaServiceAutoKeyPoints" minOccurs="0"/>
                <xsd:element ref="ns1:MediaServiceKeyPoints" minOccurs="0"/>
                <xsd:element ref="ns1:Clarivate_x0020_Up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f688b-3abb-40a7-a628-e22e82daf9e5" elementFormDefault="qualified">
    <xsd:import namespace="http://schemas.microsoft.com/office/2006/documentManagement/types"/>
    <xsd:import namespace="http://schemas.microsoft.com/office/infopath/2007/PartnerControls"/>
    <xsd:element name="Seq" ma:index="0" nillable="true" ma:displayName="Seq" ma:decimals="1" ma:internalName="Seq" ma:readOnly="false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Training Outline"/>
          <xsd:enumeration value="SME Outline Approving"/>
          <xsd:enumeration value="Material in Draft"/>
          <xsd:enumeration value="SME Draft Reviewing"/>
          <xsd:enumeration value="SME Approved"/>
          <xsd:enumeration value="In Development"/>
          <xsd:enumeration value="Peer Review"/>
          <xsd:enumeration value="Final Polishing"/>
          <xsd:enumeration value="Pending Governance QA"/>
          <xsd:enumeration value="Final Version"/>
          <xsd:enumeration value="Posting to LG"/>
          <xsd:enumeration value="Live on LG"/>
          <xsd:enumeration value="Under Review"/>
          <xsd:enumeration value="Updating"/>
          <xsd:enumeration value="Archived"/>
        </xsd:restriction>
      </xsd:simpleType>
    </xsd:element>
    <xsd:element name="LG_x0020_Asset_x0020_ID_x0023_" ma:index="4" nillable="true" ma:displayName="LG Asset ID#" ma:description="If the training resource (asset) is posted on a LibGuide, then that LibGuide Asset ID# from Spingshare should be added in the KMC and the Status of the resource must be changed to &quot;Live on LG&quot;." ma:internalName="LG_x0020_Asset_x0020_ID_x0023_" ma:readOnly="false">
      <xsd:simpleType>
        <xsd:restriction base="dms:Text">
          <xsd:maxLength value="15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hidden="true" ma:internalName="MediaServiceKeyPoints" ma:readOnly="true">
      <xsd:simpleType>
        <xsd:restriction base="dms:Note"/>
      </xsd:simpleType>
    </xsd:element>
    <xsd:element name="Clarivate_x0020_Update" ma:index="18" nillable="true" ma:displayName="Clarivate Update" ma:default="1" ma:internalName="Clarivate_x0020_Updat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64b53-cc1b-4d92-99fd-493b914ca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26f688b-3abb-40a7-a628-e22e82daf9e5">Final Version</Status>
    <Seq xmlns="226f688b-3abb-40a7-a628-e22e82daf9e5" xsi:nil="true"/>
    <LG_x0020_Asset_x0020_ID_x0023_ xmlns="226f688b-3abb-40a7-a628-e22e82daf9e5" xsi:nil="true"/>
    <Clarivate_x0020_Update xmlns="226f688b-3abb-40a7-a628-e22e82daf9e5">true</Clarivate_x0020_Update>
  </documentManagement>
</p:properties>
</file>

<file path=customXml/itemProps1.xml><?xml version="1.0" encoding="utf-8"?>
<ds:datastoreItem xmlns:ds="http://schemas.openxmlformats.org/officeDocument/2006/customXml" ds:itemID="{677425A8-ABA7-49B5-9C50-AC023A973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f688b-3abb-40a7-a628-e22e82daf9e5"/>
    <ds:schemaRef ds:uri="4f964b53-cc1b-4d92-99fd-493b914ca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ACE97A-3A6D-480C-A283-6115505A4C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DA864F-5C10-42C6-A0DC-A67845882723}">
  <ds:schemaRefs>
    <ds:schemaRef ds:uri="http://www.w3.org/XML/1998/namespace"/>
    <ds:schemaRef ds:uri="4f964b53-cc1b-4d92-99fd-493b914cac49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226f688b-3abb-40a7-a628-e22e82daf9e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68966</TotalTime>
  <Words>725</Words>
  <Application>Microsoft Office PowerPoint</Application>
  <PresentationFormat>사용자 지정</PresentationFormat>
  <Paragraphs>159</Paragraphs>
  <Slides>25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Theme</vt:lpstr>
      <vt:lpstr>The Vogue Archive 이용매뉴얼</vt:lpstr>
      <vt:lpstr>목차</vt:lpstr>
      <vt:lpstr>The Vogue Archive 소개</vt:lpstr>
      <vt:lpstr>The Vogue archive접속 방법</vt:lpstr>
      <vt:lpstr>오징어게임 정호연이 표지에 실린 그 보그!</vt:lpstr>
      <vt:lpstr>보그 수록 컨텐츠</vt:lpstr>
      <vt:lpstr>보그 패션잡지 그 이상의 활용</vt:lpstr>
      <vt:lpstr>2. Vogue 컨텐츠 검색</vt:lpstr>
      <vt:lpstr>화면 구성</vt:lpstr>
      <vt:lpstr>기본 검색</vt:lpstr>
      <vt:lpstr>구문 검색 이란?</vt:lpstr>
      <vt:lpstr>불린 연산자란? </vt:lpstr>
      <vt:lpstr>고급 검색; 개요</vt:lpstr>
      <vt:lpstr>고급 검색; 개요</vt:lpstr>
      <vt:lpstr>고급 검색; 회사/브랜드 검색</vt:lpstr>
      <vt:lpstr>고급 검색; 패션 항목(아이템) 찾기</vt:lpstr>
      <vt:lpstr>고급 검색; 촬영 인물(모델) 찾기</vt:lpstr>
      <vt:lpstr>호별 검색; 호 찾아보기</vt:lpstr>
      <vt:lpstr>보그, 표지만 검색할 수 없나요?</vt:lpstr>
      <vt:lpstr>3. 나만의 Vogue 컬렉션 만들기</vt:lpstr>
      <vt:lpstr>My Research기능</vt:lpstr>
      <vt:lpstr>My Research; 나만의 보그 컬렉션 만들기</vt:lpstr>
      <vt:lpstr>My Research; 나만의 보그 컬렉션 알림 생성</vt:lpstr>
      <vt:lpstr>이용 안내 페이지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1001</cp:revision>
  <cp:lastPrinted>2018-01-11T20:51:01Z</cp:lastPrinted>
  <dcterms:created xsi:type="dcterms:W3CDTF">2017-04-26T17:29:17Z</dcterms:created>
  <dcterms:modified xsi:type="dcterms:W3CDTF">2022-07-18T00:30:27Z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586EADD8-C591-477F-A6B3-9BAB5166FD91</vt:lpwstr>
  </property>
  <property fmtid="{D5CDD505-2E9C-101B-9397-08002B2CF9AE}" pid="3" name="ArticulatePath">
    <vt:lpwstr>https://myproquest-my.sharepoint.com/personal/jennifer_cornell_proquest_com/Documents/PQ_Education_template_v1</vt:lpwstr>
  </property>
  <property fmtid="{D5CDD505-2E9C-101B-9397-08002B2CF9AE}" pid="4" name="ContentTypeId">
    <vt:lpwstr>0x01010081F5307B948C904192ECB5497D8C5438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Governance Status">
    <vt:lpwstr>QA Reviewing</vt:lpwstr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Governance Owner">
    <vt:lpwstr>TBD</vt:lpwstr>
  </property>
</Properties>
</file>